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Lst>
  <p:sldSz cy="5143500" cx="9144000"/>
  <p:notesSz cx="6858000" cy="9144000"/>
  <p:embeddedFontLst>
    <p:embeddedFont>
      <p:font typeface="Roboto"/>
      <p:regular r:id="rId52"/>
      <p:bold r:id="rId53"/>
      <p:italic r:id="rId54"/>
      <p:boldItalic r:id="rId55"/>
    </p:embeddedFont>
    <p:embeddedFont>
      <p:font typeface="Lora"/>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font" Target="fonts/Roboto-bold.fntdata"/><Relationship Id="rId52" Type="http://schemas.openxmlformats.org/officeDocument/2006/relationships/font" Target="fonts/Roboto-regular.fntdata"/><Relationship Id="rId11" Type="http://schemas.openxmlformats.org/officeDocument/2006/relationships/slide" Target="slides/slide7.xml"/><Relationship Id="rId55" Type="http://schemas.openxmlformats.org/officeDocument/2006/relationships/font" Target="fonts/Roboto-boldItalic.fntdata"/><Relationship Id="rId10" Type="http://schemas.openxmlformats.org/officeDocument/2006/relationships/slide" Target="slides/slide6.xml"/><Relationship Id="rId54" Type="http://schemas.openxmlformats.org/officeDocument/2006/relationships/font" Target="fonts/Roboto-italic.fntdata"/><Relationship Id="rId13" Type="http://schemas.openxmlformats.org/officeDocument/2006/relationships/slide" Target="slides/slide9.xml"/><Relationship Id="rId57" Type="http://schemas.openxmlformats.org/officeDocument/2006/relationships/font" Target="fonts/Lora-bold.fntdata"/><Relationship Id="rId12" Type="http://schemas.openxmlformats.org/officeDocument/2006/relationships/slide" Target="slides/slide8.xml"/><Relationship Id="rId56" Type="http://schemas.openxmlformats.org/officeDocument/2006/relationships/font" Target="fonts/Lora-regular.fntdata"/><Relationship Id="rId15" Type="http://schemas.openxmlformats.org/officeDocument/2006/relationships/slide" Target="slides/slide11.xml"/><Relationship Id="rId59" Type="http://schemas.openxmlformats.org/officeDocument/2006/relationships/font" Target="fonts/Lora-boldItalic.fntdata"/><Relationship Id="rId14" Type="http://schemas.openxmlformats.org/officeDocument/2006/relationships/slide" Target="slides/slide10.xml"/><Relationship Id="rId58" Type="http://schemas.openxmlformats.org/officeDocument/2006/relationships/font" Target="fonts/Lora-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lphabetpublishingbooks.com/wp-content/uploads/Historys-Mysteries-Sample-Units.pdf"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lphabetpublishingbooks.com/wp-content/uploads/Historys-Mysteries-Sample-Units.pdf"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lphabetpublishingbooks.com/wp-content/uploads/Historys-Mysteries-Sample-Units.pdf"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lphabetpublishingbooks.com/wp-content/uploads/Historys-Mysteries-Sample-Units.pdf"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lphabetpublishingbooks.com/wp-content/uploads/Historys-Mysteries-Sample-Units.pdf"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lphabetpublishingbooks.com/wp-content/uploads/Historys-Mysteries-Sample-Units.pdf"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lphabetpublishingbooks.com/wp-content/uploads/Historys-Mysteries-Sample-Units.pdf"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ADD ONE More Longer Example?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 name="Google Shape;7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Introduction: Happy Monday/Tue/Wed/Thur/Fri</a:t>
            </a:r>
            <a:endParaRPr/>
          </a:p>
          <a:p>
            <a:pPr indent="-317500" lvl="0" marL="457200" rtl="0" algn="l">
              <a:lnSpc>
                <a:spcPct val="100000"/>
              </a:lnSpc>
              <a:spcBef>
                <a:spcPts val="0"/>
              </a:spcBef>
              <a:spcAft>
                <a:spcPts val="0"/>
              </a:spcAft>
              <a:buSzPts val="1400"/>
              <a:buAutoNum type="arabicPeriod"/>
            </a:pPr>
            <a:r>
              <a:rPr lang="en"/>
              <a:t>Today I’m going to talk about this book and my background, why I wrote it, and show you practically an example of how to use it. The key here is practicality. I came to TESOL before to find new materials and techniques to apply directly to class, so I want this to be as practical as possible. </a:t>
            </a:r>
            <a:endParaRPr/>
          </a:p>
          <a:p>
            <a:pPr indent="-317500" lvl="1" marL="914400" rtl="0" algn="l">
              <a:lnSpc>
                <a:spcPct val="100000"/>
              </a:lnSpc>
              <a:spcBef>
                <a:spcPts val="0"/>
              </a:spcBef>
              <a:spcAft>
                <a:spcPts val="0"/>
              </a:spcAft>
              <a:buSzPts val="1400"/>
              <a:buAutoNum type="alphaLcPeriod"/>
            </a:pPr>
            <a:r>
              <a:rPr lang="en"/>
              <a:t>I’ll </a:t>
            </a:r>
            <a:r>
              <a:rPr lang="en"/>
              <a:t>summarize</a:t>
            </a:r>
            <a:r>
              <a:rPr lang="en"/>
              <a:t> why creative reading/writing is important. Describe the collection, and then we’ll workshop together! And if I’m fast enough, hopefully there’ll be time for questions. </a:t>
            </a:r>
            <a:endParaRPr/>
          </a:p>
          <a:p>
            <a:pPr indent="-317500" lvl="0" marL="457200" rtl="0" algn="l">
              <a:lnSpc>
                <a:spcPct val="100000"/>
              </a:lnSpc>
              <a:spcBef>
                <a:spcPts val="0"/>
              </a:spcBef>
              <a:spcAft>
                <a:spcPts val="0"/>
              </a:spcAft>
              <a:buSzPts val="1400"/>
              <a:buAutoNum type="arabicPeriod"/>
            </a:pPr>
            <a:r>
              <a:rPr lang="en"/>
              <a:t>Struggles with getting students to enjoy their reading, present, show some interest, repeating a regurgitated summary. Ss are often from backgrounds with minimal reading experience or interest...I wanted to make reading fun. And more than just a ‘passive’ activity.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ce8b0101d5_1_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ce8b0101d5_1_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SWE is my attempt to bridge the link between reading for pleasure, and creative writing. The goal is personalization. </a:t>
            </a:r>
            <a:endParaRPr sz="1400"/>
          </a:p>
          <a:p>
            <a:pPr indent="-317500" lvl="0" marL="457200" rtl="0" algn="l">
              <a:spcBef>
                <a:spcPts val="0"/>
              </a:spcBef>
              <a:spcAft>
                <a:spcPts val="0"/>
              </a:spcAft>
              <a:buSzPts val="1400"/>
              <a:buChar char="●"/>
            </a:pPr>
            <a:r>
              <a:rPr lang="en" sz="1400"/>
              <a:t> collection of 24 open-ended stories on some creative and unexpected topics, each followed by a number of discussion activities and creative projects.</a:t>
            </a:r>
            <a:endParaRPr sz="1400"/>
          </a:p>
          <a:p>
            <a:pPr indent="-317500" lvl="1" marL="914400" rtl="0" algn="l">
              <a:spcBef>
                <a:spcPts val="0"/>
              </a:spcBef>
              <a:spcAft>
                <a:spcPts val="0"/>
              </a:spcAft>
              <a:buSzPts val="1400"/>
              <a:buChar char="○"/>
            </a:pPr>
            <a:r>
              <a:rPr lang="en" sz="1400"/>
              <a:t>One of the big challenges as an ESL teacher is to get students to engage with literature. That is why the stories in this collection venture a bit outside the box, with topics designed to get them thinking in new ways. </a:t>
            </a:r>
            <a:endParaRPr sz="1400"/>
          </a:p>
          <a:p>
            <a:pPr indent="-317500" lvl="1" marL="914400" rtl="0" algn="l">
              <a:spcBef>
                <a:spcPts val="0"/>
              </a:spcBef>
              <a:spcAft>
                <a:spcPts val="0"/>
              </a:spcAft>
              <a:buSzPts val="1400"/>
              <a:buChar char="○"/>
            </a:pPr>
            <a:r>
              <a:rPr lang="en" sz="1400"/>
              <a:t>The stories in this book will challenge the students’ assumptions about gender roles, relationships, the meaning of success, and even reality itself. Students will be driven to engage with the stories, whether they agree or disagree with some of the views in them.</a:t>
            </a:r>
            <a:endParaRPr sz="1400"/>
          </a:p>
          <a:p>
            <a:pPr indent="-317500" lvl="1" marL="914400" rtl="0" algn="l">
              <a:spcBef>
                <a:spcPts val="0"/>
              </a:spcBef>
              <a:spcAft>
                <a:spcPts val="0"/>
              </a:spcAft>
              <a:buSzPts val="1400"/>
              <a:buChar char="○"/>
            </a:pPr>
            <a:r>
              <a:rPr lang="en" sz="1400"/>
              <a:t>Reading truly is a two-way street. That is why this collection is focused on also involving students with the creative process. The activities and projects that follow each story are focused on getting students connecting to the stories through writing. And, as the title suggests, all the stories in this collection are left open-ended to help students engage directly with literature by writing their own ending. They will also come to understand the underlying purpose of creative writing: communication.</a:t>
            </a:r>
            <a:endParaRPr sz="1400"/>
          </a:p>
          <a:p>
            <a:pPr indent="-317500" lvl="1" marL="914400" rtl="0" algn="l">
              <a:spcBef>
                <a:spcPts val="0"/>
              </a:spcBef>
              <a:spcAft>
                <a:spcPts val="0"/>
              </a:spcAft>
              <a:buSzPts val="1400"/>
              <a:buChar char="○"/>
            </a:pPr>
            <a:r>
              <a:rPr lang="en" sz="1400"/>
              <a:t>Stories are also designed for high engagement and can be used purely for class discussion as well as many types of projects!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ce8b0101d5_1_29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gce8b0101d5_1_2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Getting students to THINK, explore, consider possibilities, be open-minded. </a:t>
            </a:r>
            <a:endParaRPr/>
          </a:p>
          <a:p>
            <a:pPr indent="0" lvl="0" marL="0" rtl="0" algn="l">
              <a:lnSpc>
                <a:spcPct val="100000"/>
              </a:lnSpc>
              <a:spcBef>
                <a:spcPts val="0"/>
              </a:spcBef>
              <a:spcAft>
                <a:spcPts val="0"/>
              </a:spcAft>
              <a:buSzPts val="1400"/>
              <a:buNone/>
            </a:pPr>
            <a:r>
              <a:rPr lang="en"/>
              <a:t>As a Gemini, this question rocks me to my core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ce8b0101d5_1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gce8b0101d5_1_3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My experience: 15+ years in Japan and America teaching ESL students of all ages. </a:t>
            </a:r>
            <a:endParaRPr/>
          </a:p>
          <a:p>
            <a:pPr indent="0" lvl="0" marL="0" rtl="0" algn="l">
              <a:lnSpc>
                <a:spcPct val="100000"/>
              </a:lnSpc>
              <a:spcBef>
                <a:spcPts val="0"/>
              </a:spcBef>
              <a:spcAft>
                <a:spcPts val="0"/>
              </a:spcAft>
              <a:buSzPts val="1400"/>
              <a:buNone/>
            </a:pPr>
            <a:r>
              <a:rPr lang="en"/>
              <a:t>Love of reading and writing. Sometimes a student says “I love reading” or “writing is my strength” one always goes with the other.</a:t>
            </a:r>
            <a:endParaRPr/>
          </a:p>
          <a:p>
            <a:pPr indent="0" lvl="0" marL="0" rtl="0" algn="l">
              <a:lnSpc>
                <a:spcPct val="100000"/>
              </a:lnSpc>
              <a:spcBef>
                <a:spcPts val="0"/>
              </a:spcBef>
              <a:spcAft>
                <a:spcPts val="0"/>
              </a:spcAft>
              <a:buSzPts val="1400"/>
              <a:buNone/>
            </a:pPr>
            <a:r>
              <a:rPr lang="en"/>
              <a:t>And when the Ss say “I hate reading/writing” those always seem to  go together. </a:t>
            </a:r>
            <a:endParaRPr/>
          </a:p>
          <a:p>
            <a:pPr indent="0" lvl="0" marL="0" rtl="0" algn="l">
              <a:lnSpc>
                <a:spcPct val="100000"/>
              </a:lnSpc>
              <a:spcBef>
                <a:spcPts val="0"/>
              </a:spcBef>
              <a:spcAft>
                <a:spcPts val="0"/>
              </a:spcAft>
              <a:buSzPts val="1400"/>
              <a:buNone/>
            </a:pPr>
            <a:r>
              <a:rPr lang="en"/>
              <a:t> A lot of the students look at something like “Count of Monte Cristo” or when students ask “why should I read for pleasure?” There are two issues here I’ve tried to address: Why should students read for pleasure, what are the benefits, and how do they connect with writing? In my experience trying to teach one, it seemed natural to connect them together.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ce8b0101d5_1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gce8b0101d5_1_3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I tried telling my students this type of information, especially when students would ask how to learn more vocab. Why are reading and writing important, especially creatively? </a:t>
            </a:r>
            <a:endParaRPr/>
          </a:p>
          <a:p>
            <a:pPr indent="0" lvl="0" marL="0" rtl="0" algn="l">
              <a:lnSpc>
                <a:spcPct val="100000"/>
              </a:lnSpc>
              <a:spcBef>
                <a:spcPts val="0"/>
              </a:spcBef>
              <a:spcAft>
                <a:spcPts val="0"/>
              </a:spcAft>
              <a:buSzPts val="1400"/>
              <a:buNone/>
            </a:pPr>
            <a:r>
              <a:rPr lang="en"/>
              <a:t>Writing: I always enjoyed getting students to try and create: Writing scenes, dialogue, chain stories, comic panels. As a writer myself, I always got a lot of pleasure out of teaching writing. In Japan, getting Ss to be creative was one of the biggest challenges. I always tried to come up with ‘out of the box’ topics to try and expand their minds. That would include stories. I brought a stuffed animal to class (actually a bacteria) and used him as an ongoing character in class for examples and to get Ss to create stories.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Reading: Working at ELS, an EIP, R/W is one of our major classes. Each month/Ss must read 1+ graded reader or other text. Some Ss have no interest or desire to read for pleasure in their own language, so getting them to read in English is tough. Usually allowing them to read Sports Bios is one of the easiest points of entry. But what about fiction, SF, classic literature? It’s a big challenge to get them to see the value in it. Yet, if you let them talk, they are great natural story-tellers and very creative.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ce8b0101d5_1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ce8b0101d5_1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WWYO is my attempt to make create fun and interesting discussion in the classroom that can boost critical thinking skills. </a:t>
            </a:r>
            <a:endParaRPr sz="1400"/>
          </a:p>
          <a:p>
            <a:pPr indent="-317500" lvl="0" marL="457200" rtl="0" algn="l">
              <a:spcBef>
                <a:spcPts val="0"/>
              </a:spcBef>
              <a:spcAft>
                <a:spcPts val="0"/>
              </a:spcAft>
              <a:buSzPts val="1400"/>
              <a:buChar char="●"/>
            </a:pPr>
            <a:r>
              <a:rPr lang="en" sz="1400"/>
              <a:t>Collection of 81 situations with 3 different levels and a variety of categories!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ce8b0101d5_1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gce8b0101d5_1_3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This includes 3 levels of situations </a:t>
            </a:r>
            <a:endParaRPr/>
          </a:p>
          <a:p>
            <a:pPr indent="-317500" lvl="0" marL="457200" rtl="0" algn="l">
              <a:lnSpc>
                <a:spcPct val="100000"/>
              </a:lnSpc>
              <a:spcBef>
                <a:spcPts val="0"/>
              </a:spcBef>
              <a:spcAft>
                <a:spcPts val="0"/>
              </a:spcAft>
              <a:buSzPts val="1400"/>
              <a:buAutoNum type="arabicPeriod"/>
            </a:pPr>
            <a:r>
              <a:rPr lang="en"/>
              <a:t>Short takes - skeletons or writing prompts that gives the Ss just enough of a beginning for reading, but really push them creatively. Focus on writing. </a:t>
            </a:r>
            <a:endParaRPr/>
          </a:p>
          <a:p>
            <a:pPr indent="-317500" lvl="0" marL="457200" rtl="0" algn="l">
              <a:lnSpc>
                <a:spcPct val="100000"/>
              </a:lnSpc>
              <a:spcBef>
                <a:spcPts val="0"/>
              </a:spcBef>
              <a:spcAft>
                <a:spcPts val="0"/>
              </a:spcAft>
              <a:buSzPts val="1400"/>
              <a:buAutoNum type="arabicPeriod"/>
            </a:pPr>
            <a:r>
              <a:rPr lang="en"/>
              <a:t>Medium takes - the opposite. These are full sketches that could almost be stand-alone, but with lots of activities and opportunities for expansion. Focus on reading.</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ce8b0101d5_1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gce8b0101d5_1_3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ce8b0101d5_1_35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gce8b0101d5_1_3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Each story follows several steps.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ce8b0101d5_1_38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gce8b0101d5_1_3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ce8b0101d5_1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gce8b0101d5_1_3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My </a:t>
            </a:r>
            <a:r>
              <a:rPr lang="en"/>
              <a:t>experience</a:t>
            </a:r>
            <a:r>
              <a:rPr lang="en"/>
              <a:t>: 15+ years in Japan and America teaching ESL students of all ages. </a:t>
            </a:r>
            <a:endParaRPr/>
          </a:p>
          <a:p>
            <a:pPr indent="0" lvl="0" marL="0" rtl="0" algn="l">
              <a:lnSpc>
                <a:spcPct val="100000"/>
              </a:lnSpc>
              <a:spcBef>
                <a:spcPts val="0"/>
              </a:spcBef>
              <a:spcAft>
                <a:spcPts val="0"/>
              </a:spcAft>
              <a:buSzPts val="1400"/>
              <a:buNone/>
            </a:pPr>
            <a:r>
              <a:rPr lang="en"/>
              <a:t>Love of reading and writing. Sometimes a student says “I love reading” or “writing is my strength” one always goes with the other.</a:t>
            </a:r>
            <a:endParaRPr/>
          </a:p>
          <a:p>
            <a:pPr indent="0" lvl="0" marL="0" rtl="0" algn="l">
              <a:lnSpc>
                <a:spcPct val="100000"/>
              </a:lnSpc>
              <a:spcBef>
                <a:spcPts val="0"/>
              </a:spcBef>
              <a:spcAft>
                <a:spcPts val="0"/>
              </a:spcAft>
              <a:buSzPts val="1400"/>
              <a:buNone/>
            </a:pPr>
            <a:r>
              <a:rPr lang="en"/>
              <a:t>And when the Ss say “I hate reading/writing” those always seem to  go together. </a:t>
            </a:r>
            <a:endParaRPr/>
          </a:p>
          <a:p>
            <a:pPr indent="0" lvl="0" marL="0" rtl="0" algn="l">
              <a:lnSpc>
                <a:spcPct val="100000"/>
              </a:lnSpc>
              <a:spcBef>
                <a:spcPts val="0"/>
              </a:spcBef>
              <a:spcAft>
                <a:spcPts val="0"/>
              </a:spcAft>
              <a:buSzPts val="1400"/>
              <a:buNone/>
            </a:pPr>
            <a:r>
              <a:rPr lang="en"/>
              <a:t> A lot of the students look at something like “Count of Monte Cristo” or when students ask “why should I read for pleasure?” There are two issues here I’ve tried to address: Why should students read for pleasure, what are the benefits, and how do they connect with writing? In my experience trying to teach one, it seemed natural to connect them together.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ce8b0101d5_1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gce8b0101d5_1_3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ce8b0101d5_1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gce8b0101d5_1_4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ce8b0101d5_1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gce8b0101d5_1_4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ce8b0101d5_1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gce8b0101d5_1_4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ce8b0101d5_1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 name="Google Shape;371;gce8b0101d5_1_4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fc99ce1cbb_0_22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gfc99ce1cbb_0_2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Getting students to THINK, explore, consider possibilities, be open-minded. </a:t>
            </a:r>
            <a:endParaRPr/>
          </a:p>
          <a:p>
            <a:pPr indent="0" lvl="0" marL="0" rtl="0" algn="l">
              <a:lnSpc>
                <a:spcPct val="100000"/>
              </a:lnSpc>
              <a:spcBef>
                <a:spcPts val="0"/>
              </a:spcBef>
              <a:spcAft>
                <a:spcPts val="0"/>
              </a:spcAft>
              <a:buSzPts val="1400"/>
              <a:buNone/>
            </a:pPr>
            <a:r>
              <a:rPr lang="en"/>
              <a:t>As a Gemini, this question rocks me to my core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ce8b0101d5_1_5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ce8b0101d5_1_5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u="sng">
                <a:solidFill>
                  <a:schemeClr val="hlink"/>
                </a:solidFill>
                <a:hlinkClick r:id="rId2"/>
              </a:rPr>
              <a:t>https://www.alphabetpublishingbooks.com/wp-content/uploads/Historys-Mysteries-Sample-Units.pdf</a:t>
            </a:r>
            <a:endParaRPr/>
          </a:p>
          <a:p>
            <a:pPr indent="0" lvl="0" marL="45720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fc99ce1cbb_0_18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gfc99ce1cbb_0_1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Each story follows several steps.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1035534d9ba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1035534d9ba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400"/>
              <a:t> </a:t>
            </a:r>
            <a:r>
              <a:rPr lang="en" sz="1400" u="sng">
                <a:solidFill>
                  <a:schemeClr val="hlink"/>
                </a:solidFill>
                <a:hlinkClick r:id="rId2"/>
              </a:rPr>
              <a:t>https://www.alphabetpublishingbooks.com/wp-content/uploads/Historys-Mysteries-Sample-Units.pdf</a:t>
            </a:r>
            <a:endParaRPr sz="1400"/>
          </a:p>
          <a:p>
            <a:pPr indent="0" lvl="0" marL="457200" rtl="0" algn="l">
              <a:spcBef>
                <a:spcPts val="0"/>
              </a:spcBef>
              <a:spcAft>
                <a:spcPts val="0"/>
              </a:spcAft>
              <a:buNone/>
            </a:pPr>
            <a:r>
              <a:t/>
            </a:r>
            <a:endParaRPr sz="14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1035534d9ba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1035534d9ba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u="sng">
                <a:solidFill>
                  <a:schemeClr val="hlink"/>
                </a:solidFill>
                <a:hlinkClick r:id="rId2"/>
              </a:rPr>
              <a:t>https://www.alphabetpublishingbooks.com/wp-content/uploads/Historys-Mysteries-Sample-Units.pdf</a:t>
            </a:r>
            <a:endParaRPr/>
          </a:p>
          <a:p>
            <a:pPr indent="0" lvl="0" marL="45720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I tried telling my students this type of information, especially when students would ask how to learn more vocab. Why are reading and writing important, especially creatively? </a:t>
            </a:r>
            <a:endParaRPr/>
          </a:p>
          <a:p>
            <a:pPr indent="0" lvl="0" marL="0" rtl="0" algn="l">
              <a:lnSpc>
                <a:spcPct val="100000"/>
              </a:lnSpc>
              <a:spcBef>
                <a:spcPts val="0"/>
              </a:spcBef>
              <a:spcAft>
                <a:spcPts val="0"/>
              </a:spcAft>
              <a:buSzPts val="1400"/>
              <a:buNone/>
            </a:pPr>
            <a:r>
              <a:rPr lang="en"/>
              <a:t>Writing: I always enjoyed getting students to try and </a:t>
            </a:r>
            <a:r>
              <a:rPr lang="en"/>
              <a:t>create</a:t>
            </a:r>
            <a:r>
              <a:rPr lang="en"/>
              <a:t>: Writing scenes, </a:t>
            </a:r>
            <a:r>
              <a:rPr lang="en"/>
              <a:t>dialogue</a:t>
            </a:r>
            <a:r>
              <a:rPr lang="en"/>
              <a:t>, chain stories, comic panels. As a writer myself, I always got a lot of pleasure out of teaching writing. In Japan, getting Ss to be creative was one of the biggest challenges. I always tried to come up with ‘out of the box’ topics to try and expand their minds. That would include stories. I brought a stuffed animal to class (actually a bacteria) and used him as an ongoing character in class for </a:t>
            </a:r>
            <a:r>
              <a:rPr lang="en"/>
              <a:t>examples</a:t>
            </a:r>
            <a:r>
              <a:rPr lang="en"/>
              <a:t> and to get Ss to create stories.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Reading: Working at ELS, an EIP, R/W is one of our major classes. Each month/Ss must read 1+ graded reader or other text. Some Ss have no interest or desire to read for pleasure in their own language, so getting them to read in English is tough. Usually allowing them to read Sports Bios is one of the easiest points of entry. But what about fiction, SF, classic literature? It’s a big challenge to get them to see the value in it. Yet, if you let them talk, they are great natural story-tellers and very creative.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1035534d9ba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1035534d9ba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u="sng">
                <a:solidFill>
                  <a:schemeClr val="hlink"/>
                </a:solidFill>
                <a:hlinkClick r:id="rId2"/>
              </a:rPr>
              <a:t>https://www.alphabetpublishingbooks.com/wp-content/uploads/Historys-Mysteries-Sample-Units.pdf</a:t>
            </a:r>
            <a:endParaRPr/>
          </a:p>
          <a:p>
            <a:pPr indent="0" lvl="0" marL="45720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035534d9ba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1035534d9ba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u="sng">
                <a:solidFill>
                  <a:schemeClr val="hlink"/>
                </a:solidFill>
                <a:hlinkClick r:id="rId2"/>
              </a:rPr>
              <a:t>https://www.alphabetpublishingbooks.com/wp-content/uploads/Historys-Mysteries-Sample-Units.pdf</a:t>
            </a:r>
            <a:endParaRPr/>
          </a:p>
          <a:p>
            <a:pPr indent="0" lvl="0" marL="45720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035534d9ba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1035534d9ba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u="sng">
                <a:solidFill>
                  <a:schemeClr val="hlink"/>
                </a:solidFill>
                <a:hlinkClick r:id="rId2"/>
              </a:rPr>
              <a:t>https://www.alphabetpublishingbooks.com/wp-content/uploads/Historys-Mysteries-Sample-Units.pdf</a:t>
            </a:r>
            <a:endParaRPr/>
          </a:p>
          <a:p>
            <a:pPr indent="0" lvl="0" marL="45720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fc99ce1c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fc99ce1c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u="sng">
                <a:solidFill>
                  <a:schemeClr val="hlink"/>
                </a:solidFill>
                <a:hlinkClick r:id="rId2"/>
              </a:rPr>
              <a:t>https://www.alphabetpublishingbooks.com/wp-content/uploads/Historys-Mysteries-Sample-Units.pdf</a:t>
            </a:r>
            <a:endParaRPr/>
          </a:p>
          <a:p>
            <a:pPr indent="0" lvl="0" marL="45720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cef03bde2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8" name="Google Shape;478;gcef03bde22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ADD ONE More Longer Example?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7" name="Google Shape;48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Share info and links </a:t>
            </a:r>
            <a:endParaRPr/>
          </a:p>
          <a:p>
            <a:pPr indent="0" lvl="0" marL="0" rtl="0" algn="l">
              <a:lnSpc>
                <a:spcPct val="100000"/>
              </a:lnSpc>
              <a:spcBef>
                <a:spcPts val="0"/>
              </a:spcBef>
              <a:spcAft>
                <a:spcPts val="0"/>
              </a:spcAft>
              <a:buSzPts val="1400"/>
              <a:buNone/>
            </a:pPr>
            <a:r>
              <a:rPr lang="en"/>
              <a:t>Questions?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Add links </a:t>
            </a:r>
            <a:endParaRPr/>
          </a:p>
          <a:p>
            <a:pPr indent="0" lvl="0" marL="0" rtl="0" algn="l">
              <a:lnSpc>
                <a:spcPct val="100000"/>
              </a:lnSpc>
              <a:spcBef>
                <a:spcPts val="0"/>
              </a:spcBef>
              <a:spcAft>
                <a:spcPts val="0"/>
              </a:spcAft>
              <a:buSzPts val="1400"/>
              <a:buNone/>
            </a:pPr>
            <a:r>
              <a:rPr lang="en"/>
              <a:t>Have presentation sharable/available for download on my website</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cef03bde2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cef03bde2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cef03bde22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cef03bde2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Reading and writing are connected. And the two are used in our daily lives much more than we realize. With the growing importance of social media, with are all being creatively daily, obsessed with making stories in a new format! </a:t>
            </a:r>
            <a:endParaRPr/>
          </a:p>
          <a:p>
            <a:pPr indent="0" lvl="0" marL="0" rtl="0" algn="l">
              <a:lnSpc>
                <a:spcPct val="100000"/>
              </a:lnSpc>
              <a:spcBef>
                <a:spcPts val="0"/>
              </a:spcBef>
              <a:spcAft>
                <a:spcPts val="0"/>
              </a:spcAft>
              <a:buSzPts val="1400"/>
              <a:buNone/>
            </a:pPr>
            <a:r>
              <a:rPr lang="en"/>
              <a:t>Naturally, with the cultural mixture in my classrooms, I noticed different </a:t>
            </a:r>
            <a:r>
              <a:rPr lang="en"/>
              <a:t>strengths</a:t>
            </a:r>
            <a:r>
              <a:rPr lang="en"/>
              <a:t> in reading/writing. Finding activities to explore this link was a big challenge to me!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Adaptability</a:t>
            </a:r>
            <a:r>
              <a:rPr lang="en"/>
              <a:t> is a </a:t>
            </a:r>
            <a:r>
              <a:rPr lang="en"/>
              <a:t>keyword</a:t>
            </a:r>
            <a:r>
              <a:rPr lang="en"/>
              <a:t>. I’ve tried to create a ‘something for everyone’ approach.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526ff8f83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526ff8f83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SWE is my attempt to bridge the link between reading for pleasure, and creative writing. The goal is </a:t>
            </a:r>
            <a:r>
              <a:rPr lang="en" sz="1400"/>
              <a:t>personalization</a:t>
            </a:r>
            <a:r>
              <a:rPr lang="en" sz="1400"/>
              <a:t>. </a:t>
            </a:r>
            <a:endParaRPr sz="1400"/>
          </a:p>
          <a:p>
            <a:pPr indent="-317500" lvl="0" marL="457200" rtl="0" algn="l">
              <a:spcBef>
                <a:spcPts val="0"/>
              </a:spcBef>
              <a:spcAft>
                <a:spcPts val="0"/>
              </a:spcAft>
              <a:buSzPts val="1400"/>
              <a:buChar char="●"/>
            </a:pPr>
            <a:r>
              <a:rPr lang="en" sz="1400"/>
              <a:t> collection of 24 open-ended stories on some creative and unexpected topics, each followed by a number of discussion activities and creative projects.</a:t>
            </a:r>
            <a:endParaRPr sz="1400"/>
          </a:p>
          <a:p>
            <a:pPr indent="-317500" lvl="1" marL="914400" rtl="0" algn="l">
              <a:spcBef>
                <a:spcPts val="0"/>
              </a:spcBef>
              <a:spcAft>
                <a:spcPts val="0"/>
              </a:spcAft>
              <a:buSzPts val="1400"/>
              <a:buChar char="○"/>
            </a:pPr>
            <a:r>
              <a:rPr lang="en" sz="1400"/>
              <a:t>One of the big challenges as an ESL teacher is to get students to engage with literature. That is why the stories in this collection venture a bit outside the box, with topics designed to get them thinking in new ways. </a:t>
            </a:r>
            <a:endParaRPr sz="1400"/>
          </a:p>
          <a:p>
            <a:pPr indent="-317500" lvl="1" marL="914400" rtl="0" algn="l">
              <a:spcBef>
                <a:spcPts val="0"/>
              </a:spcBef>
              <a:spcAft>
                <a:spcPts val="0"/>
              </a:spcAft>
              <a:buSzPts val="1400"/>
              <a:buChar char="○"/>
            </a:pPr>
            <a:r>
              <a:rPr lang="en" sz="1400"/>
              <a:t>The stories in this book will challenge the students’ assumptions about gender roles, relationships, the meaning of success, and even reality itself. Students will be driven to engage with the stories, whether they agree or disagree with some of the views in them.</a:t>
            </a:r>
            <a:endParaRPr sz="1400"/>
          </a:p>
          <a:p>
            <a:pPr indent="-317500" lvl="1" marL="914400" rtl="0" algn="l">
              <a:spcBef>
                <a:spcPts val="0"/>
              </a:spcBef>
              <a:spcAft>
                <a:spcPts val="0"/>
              </a:spcAft>
              <a:buSzPts val="1400"/>
              <a:buChar char="○"/>
            </a:pPr>
            <a:r>
              <a:rPr lang="en" sz="1400"/>
              <a:t>Reading truly is a two-way street. That is why this collection is focused on also involving students with the creative process. The activities and projects that follow each story are focused on getting students connecting to the stories through writing. And, as the title suggests, all the stories in this collection are left open-ended to help students engage directly with literature by writing their own ending. They will also come to understand the underlying purpose of creative writing: communication.</a:t>
            </a:r>
            <a:endParaRPr sz="1400"/>
          </a:p>
          <a:p>
            <a:pPr indent="-317500" lvl="1" marL="914400" rtl="0" algn="l">
              <a:spcBef>
                <a:spcPts val="0"/>
              </a:spcBef>
              <a:spcAft>
                <a:spcPts val="0"/>
              </a:spcAft>
              <a:buSzPts val="1400"/>
              <a:buChar char="○"/>
            </a:pPr>
            <a:r>
              <a:rPr lang="en" sz="1400"/>
              <a:t>Stories are also designed for high engagement and can be used purely for class discussion as well as many types of projects!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This includes the two types of stories: </a:t>
            </a:r>
            <a:endParaRPr/>
          </a:p>
          <a:p>
            <a:pPr indent="-317500" lvl="0" marL="457200" rtl="0" algn="l">
              <a:lnSpc>
                <a:spcPct val="100000"/>
              </a:lnSpc>
              <a:spcBef>
                <a:spcPts val="0"/>
              </a:spcBef>
              <a:spcAft>
                <a:spcPts val="0"/>
              </a:spcAft>
              <a:buSzPts val="1400"/>
              <a:buAutoNum type="arabicPeriod"/>
            </a:pPr>
            <a:r>
              <a:rPr lang="en"/>
              <a:t>Short takes - skeletons or writing prompts that gives the Ss just enough of a beginning for reading, but really push them creatively. Focus on writing. </a:t>
            </a:r>
            <a:endParaRPr/>
          </a:p>
          <a:p>
            <a:pPr indent="-317500" lvl="0" marL="457200" rtl="0" algn="l">
              <a:lnSpc>
                <a:spcPct val="100000"/>
              </a:lnSpc>
              <a:spcBef>
                <a:spcPts val="0"/>
              </a:spcBef>
              <a:spcAft>
                <a:spcPts val="0"/>
              </a:spcAft>
              <a:buSzPts val="1400"/>
              <a:buAutoNum type="arabicPeriod"/>
            </a:pPr>
            <a:r>
              <a:rPr lang="en"/>
              <a:t>Medium takes - the opposite. These are full sketches that could almost be stand-alone, but with lots of activities and </a:t>
            </a:r>
            <a:r>
              <a:rPr lang="en"/>
              <a:t>opportunities</a:t>
            </a:r>
            <a:r>
              <a:rPr lang="en"/>
              <a:t> for </a:t>
            </a:r>
            <a:r>
              <a:rPr lang="en"/>
              <a:t>expansion</a:t>
            </a:r>
            <a:r>
              <a:rPr lang="en"/>
              <a:t>. Focus on reading.</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Each story follows several steps.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hyperlink" Target="http://www.alphabetpublishingbooks.com/wp-content/uploads/Supplements-Collected.pdf"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www.alphabetpublishingbooks.com/book/stories-without-end/" TargetMode="External"/><Relationship Id="rId4" Type="http://schemas.openxmlformats.org/officeDocument/2006/relationships/image" Target="../media/image26.png"/><Relationship Id="rId5"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hyperlink" Target="https://eltplanning.com/2018/10/14/book-review-stories-without-end/" TargetMode="External"/><Relationship Id="rId4" Type="http://schemas.openxmlformats.org/officeDocument/2006/relationships/hyperlink" Target="https://eltplanning.files.wordpress.com/2018/10/stories2.png" TargetMode="External"/><Relationship Id="rId5" Type="http://schemas.openxmlformats.org/officeDocument/2006/relationships/hyperlink" Target="https://www.netgalley.com/book/139397/review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hyperlink" Target="https://eltplanning.com/2018/10/14/book-review-stories-without-end/" TargetMode="External"/><Relationship Id="rId4" Type="http://schemas.openxmlformats.org/officeDocument/2006/relationships/hyperlink" Target="https://eltplanning.files.wordpress.com/2018/10/stories2.png" TargetMode="External"/><Relationship Id="rId5" Type="http://schemas.openxmlformats.org/officeDocument/2006/relationships/hyperlink" Target="https://www.netgalley.com/book/139397/review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9.jpg"/><Relationship Id="rId5" Type="http://schemas.openxmlformats.org/officeDocument/2006/relationships/image" Target="../media/image17.jpg"/><Relationship Id="rId6"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hyperlink" Target="https://www.studyinternational.com/news/author/st-johns-ravenscour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hyperlink" Target="https://www.thebalancecareers.com/critical-thinking-definition-with-examples-2063745" TargetMode="External"/><Relationship Id="rId5"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0.png"/><Relationship Id="rId4" Type="http://schemas.openxmlformats.org/officeDocument/2006/relationships/image" Target="../media/image35.png"/><Relationship Id="rId5"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1.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6.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2.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9.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hyperlink" Target="https://www.alphabetpublishingbooks.com/book/wwyd/" TargetMode="Externa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3.jp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www.taylorsapp.com" TargetMode="External"/><Relationship Id="rId4" Type="http://schemas.openxmlformats.org/officeDocument/2006/relationships/hyperlink" Target="http://www.taylorsapp.com/uncategorized/international-publishers-exhibition-special-promotion-plus-links-to-materials/" TargetMode="External"/><Relationship Id="rId9" Type="http://schemas.openxmlformats.org/officeDocument/2006/relationships/image" Target="../media/image45.png"/><Relationship Id="rId5" Type="http://schemas.openxmlformats.org/officeDocument/2006/relationships/hyperlink" Target="http://www.taylorsapp.com/esl-links-and-resources/" TargetMode="External"/><Relationship Id="rId6" Type="http://schemas.openxmlformats.org/officeDocument/2006/relationships/hyperlink" Target="http://www.alphabetpublishing.com" TargetMode="External"/><Relationship Id="rId7" Type="http://schemas.openxmlformats.org/officeDocument/2006/relationships/hyperlink" Target="http://www.des.org.gr/" TargetMode="External"/><Relationship Id="rId8"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hyperlink" Target="https://www.instagram.com/alphabet.publishing/" TargetMode="External"/><Relationship Id="rId4" Type="http://schemas.openxmlformats.org/officeDocument/2006/relationships/hyperlink" Target="http://www.taylorsapp.com" TargetMode="External"/><Relationship Id="rId5" Type="http://schemas.openxmlformats.org/officeDocument/2006/relationships/hyperlink" Target="https://www.instagram.com/takoyaki524/"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hyperlink" Target="https://brighted.funeducation.com/News/Common-Core-State-Standards-News/why-are-open-ended-questions-important" TargetMode="External"/><Relationship Id="rId4" Type="http://schemas.openxmlformats.org/officeDocument/2006/relationships/hyperlink" Target="https://www.thebalancecareers.com/critical-thinking-definition-with-examples-2063745" TargetMode="External"/><Relationship Id="rId5" Type="http://schemas.openxmlformats.org/officeDocument/2006/relationships/hyperlink" Target="https://blog.ed.ted.com/2016/04/14/5-tips-to-improve-your-critical-thinking-in-ted-ed-gifs/" TargetMode="External"/><Relationship Id="rId6" Type="http://schemas.openxmlformats.org/officeDocument/2006/relationships/hyperlink" Target="https://www.teachthought.com/literacy/relationship-between-reading-writing/" TargetMode="External"/><Relationship Id="rId7" Type="http://schemas.openxmlformats.org/officeDocument/2006/relationships/hyperlink" Target="https://www.studyinternational.com/news/12-ways-debating-will-help-you-for-the-rest-of-your-life/"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hyperlink" Target="https://open.buffer.com/reading-fiction/" TargetMode="External"/><Relationship Id="rId4" Type="http://schemas.openxmlformats.org/officeDocument/2006/relationships/hyperlink" Target="https://www.sciencedirect.com/science/article/pii/S1871187111000447" TargetMode="External"/><Relationship Id="rId5" Type="http://schemas.openxmlformats.org/officeDocument/2006/relationships/hyperlink" Target="https://www.sciencedirect.com/science/article/pii/S1871187111000447" TargetMode="External"/><Relationship Id="rId6" Type="http://schemas.openxmlformats.org/officeDocument/2006/relationships/hyperlink" Target="https://www.sciencedirect.com/science/article/pii/S1871187111000447" TargetMode="External"/><Relationship Id="rId7" Type="http://schemas.openxmlformats.org/officeDocument/2006/relationships/hyperlink" Target="https://www.sciencedirect.com/science/article/pii/S1871187111000447" TargetMode="External"/><Relationship Id="rId8" Type="http://schemas.openxmlformats.org/officeDocument/2006/relationships/hyperlink" Target="https://www.sciencedirect.com/science/article/pii/S1871187111000447"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4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4.jp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3"/>
          <p:cNvSpPr txBox="1"/>
          <p:nvPr>
            <p:ph type="ctrTitle"/>
          </p:nvPr>
        </p:nvSpPr>
        <p:spPr>
          <a:xfrm>
            <a:off x="493700" y="303175"/>
            <a:ext cx="8139900" cy="12993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4800"/>
              <a:buNone/>
            </a:pPr>
            <a:r>
              <a:rPr lang="en" sz="3600"/>
              <a:t>Using Creative Open-Ended Materials to Prompt Writing and Discussion</a:t>
            </a:r>
            <a:endParaRPr sz="3600"/>
          </a:p>
        </p:txBody>
      </p:sp>
      <p:sp>
        <p:nvSpPr>
          <p:cNvPr id="68" name="Google Shape;68;p13"/>
          <p:cNvSpPr txBox="1"/>
          <p:nvPr>
            <p:ph idx="1" type="subTitle"/>
          </p:nvPr>
        </p:nvSpPr>
        <p:spPr>
          <a:xfrm>
            <a:off x="328700" y="1373575"/>
            <a:ext cx="8469900" cy="542400"/>
          </a:xfrm>
          <a:prstGeom prst="rect">
            <a:avLst/>
          </a:prstGeom>
          <a:noFill/>
          <a:ln>
            <a:noFill/>
          </a:ln>
        </p:spPr>
        <p:txBody>
          <a:bodyPr anchorCtr="0" anchor="t" bIns="91425" lIns="91425" spcFirstLastPara="1" rIns="91425" wrap="square" tIns="91425">
            <a:normAutofit lnSpcReduction="20000"/>
          </a:bodyPr>
          <a:lstStyle/>
          <a:p>
            <a:pPr indent="0" lvl="0" marL="0" rtl="0" algn="ctr">
              <a:lnSpc>
                <a:spcPct val="100000"/>
              </a:lnSpc>
              <a:spcBef>
                <a:spcPts val="0"/>
              </a:spcBef>
              <a:spcAft>
                <a:spcPts val="0"/>
              </a:spcAft>
              <a:buSzPts val="1800"/>
              <a:buNone/>
            </a:pPr>
            <a:r>
              <a:t/>
            </a:r>
            <a:endParaRPr sz="1400"/>
          </a:p>
          <a:p>
            <a:pPr indent="0" lvl="0" marL="0" rtl="0" algn="ctr">
              <a:lnSpc>
                <a:spcPct val="100000"/>
              </a:lnSpc>
              <a:spcBef>
                <a:spcPts val="0"/>
              </a:spcBef>
              <a:spcAft>
                <a:spcPts val="0"/>
              </a:spcAft>
              <a:buSzPts val="1800"/>
              <a:buNone/>
            </a:pPr>
            <a:r>
              <a:rPr i="1" lang="en" sz="1400"/>
              <a:t>DES Webinar - Nov 28 2021</a:t>
            </a:r>
            <a:endParaRPr i="1" sz="1400"/>
          </a:p>
        </p:txBody>
      </p:sp>
      <p:pic>
        <p:nvPicPr>
          <p:cNvPr id="69" name="Google Shape;69;p13"/>
          <p:cNvPicPr preferRelativeResize="0"/>
          <p:nvPr/>
        </p:nvPicPr>
        <p:blipFill>
          <a:blip r:embed="rId3">
            <a:alphaModFix/>
          </a:blip>
          <a:stretch>
            <a:fillRect/>
          </a:stretch>
        </p:blipFill>
        <p:spPr>
          <a:xfrm>
            <a:off x="0" y="2538250"/>
            <a:ext cx="3473650" cy="2605250"/>
          </a:xfrm>
          <a:prstGeom prst="rect">
            <a:avLst/>
          </a:prstGeom>
          <a:noFill/>
          <a:ln>
            <a:noFill/>
          </a:ln>
        </p:spPr>
      </p:pic>
      <p:pic>
        <p:nvPicPr>
          <p:cNvPr id="70" name="Google Shape;70;p13"/>
          <p:cNvPicPr preferRelativeResize="0"/>
          <p:nvPr/>
        </p:nvPicPr>
        <p:blipFill>
          <a:blip r:embed="rId4">
            <a:alphaModFix/>
          </a:blip>
          <a:stretch>
            <a:fillRect/>
          </a:stretch>
        </p:blipFill>
        <p:spPr>
          <a:xfrm>
            <a:off x="3473650" y="2175425"/>
            <a:ext cx="5670349" cy="296807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2"/>
          <p:cNvSpPr txBox="1"/>
          <p:nvPr>
            <p:ph type="title"/>
          </p:nvPr>
        </p:nvSpPr>
        <p:spPr>
          <a:xfrm>
            <a:off x="265500" y="285200"/>
            <a:ext cx="4045200" cy="4759200"/>
          </a:xfrm>
          <a:prstGeom prst="rect">
            <a:avLst/>
          </a:prstGeom>
          <a:noFill/>
          <a:ln>
            <a:noFill/>
          </a:ln>
        </p:spPr>
        <p:txBody>
          <a:bodyPr anchorCtr="0" anchor="ctr" bIns="91425" lIns="91425" spcFirstLastPara="1" rIns="91425" wrap="square" tIns="91425">
            <a:normAutofit/>
          </a:bodyPr>
          <a:lstStyle/>
          <a:p>
            <a:pPr indent="-304800" lvl="0" marL="457200" rtl="0" algn="l">
              <a:lnSpc>
                <a:spcPct val="100000"/>
              </a:lnSpc>
              <a:spcBef>
                <a:spcPts val="0"/>
              </a:spcBef>
              <a:spcAft>
                <a:spcPts val="0"/>
              </a:spcAft>
              <a:buClr>
                <a:srgbClr val="000000"/>
              </a:buClr>
              <a:buSzPts val="1200"/>
              <a:buFont typeface="Calibri"/>
              <a:buChar char="●"/>
            </a:pPr>
            <a:r>
              <a:rPr b="1" lang="en" sz="1200">
                <a:solidFill>
                  <a:srgbClr val="000000"/>
                </a:solidFill>
                <a:latin typeface="Calibri"/>
                <a:ea typeface="Calibri"/>
                <a:cs typeface="Calibri"/>
                <a:sym typeface="Calibri"/>
              </a:rPr>
              <a:t>1. </a:t>
            </a:r>
            <a:r>
              <a:rPr b="1" lang="en" sz="1200">
                <a:solidFill>
                  <a:srgbClr val="000000"/>
                </a:solidFill>
                <a:latin typeface="Calibri"/>
                <a:ea typeface="Calibri"/>
                <a:cs typeface="Calibri"/>
                <a:sym typeface="Calibri"/>
              </a:rPr>
              <a:t>Before you read:</a:t>
            </a:r>
            <a:r>
              <a:rPr lang="en" sz="1200">
                <a:solidFill>
                  <a:srgbClr val="000000"/>
                </a:solidFill>
                <a:latin typeface="Calibri"/>
                <a:ea typeface="Calibri"/>
                <a:cs typeface="Calibri"/>
                <a:sym typeface="Calibri"/>
              </a:rPr>
              <a:t> Have Ss discuss in pairs/groups. </a:t>
            </a:r>
            <a:endParaRPr sz="1200">
              <a:solidFill>
                <a:srgbClr val="000000"/>
              </a:solidFill>
              <a:latin typeface="Calibri"/>
              <a:ea typeface="Calibri"/>
              <a:cs typeface="Calibri"/>
              <a:sym typeface="Calibri"/>
            </a:endParaRPr>
          </a:p>
          <a:p>
            <a:pPr indent="-304800" lvl="1" marL="914400" rtl="0" algn="l">
              <a:lnSpc>
                <a:spcPct val="100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Also can use questions as interview homework. </a:t>
            </a:r>
            <a:endParaRPr sz="12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4200"/>
              <a:buNone/>
            </a:pPr>
            <a:r>
              <a:t/>
            </a:r>
            <a:endParaRPr b="1" sz="1200">
              <a:solidFill>
                <a:srgbClr val="000000"/>
              </a:solidFill>
              <a:latin typeface="Calibri"/>
              <a:ea typeface="Calibri"/>
              <a:cs typeface="Calibri"/>
              <a:sym typeface="Calibri"/>
            </a:endParaRPr>
          </a:p>
          <a:p>
            <a:pPr indent="-304800" lvl="0" marL="457200" rtl="0" algn="l">
              <a:lnSpc>
                <a:spcPct val="100000"/>
              </a:lnSpc>
              <a:spcBef>
                <a:spcPts val="400"/>
              </a:spcBef>
              <a:spcAft>
                <a:spcPts val="0"/>
              </a:spcAft>
              <a:buClr>
                <a:srgbClr val="000000"/>
              </a:buClr>
              <a:buSzPts val="1200"/>
              <a:buFont typeface="Calibri"/>
              <a:buChar char="●"/>
            </a:pPr>
            <a:r>
              <a:rPr b="1" lang="en" sz="1200">
                <a:solidFill>
                  <a:srgbClr val="000000"/>
                </a:solidFill>
                <a:latin typeface="Calibri"/>
                <a:ea typeface="Calibri"/>
                <a:cs typeface="Calibri"/>
                <a:sym typeface="Calibri"/>
              </a:rPr>
              <a:t>2. Vocab: </a:t>
            </a:r>
            <a:r>
              <a:rPr lang="en" sz="1200">
                <a:solidFill>
                  <a:srgbClr val="000000"/>
                </a:solidFill>
                <a:latin typeface="Calibri"/>
                <a:ea typeface="Calibri"/>
                <a:cs typeface="Calibri"/>
                <a:sym typeface="Calibri"/>
              </a:rPr>
              <a:t>Have Ss work in groups/HW. </a:t>
            </a:r>
            <a:endParaRPr sz="1200">
              <a:solidFill>
                <a:srgbClr val="000000"/>
              </a:solidFill>
              <a:latin typeface="Calibri"/>
              <a:ea typeface="Calibri"/>
              <a:cs typeface="Calibri"/>
              <a:sym typeface="Calibri"/>
            </a:endParaRPr>
          </a:p>
          <a:p>
            <a:pPr indent="-304800" lvl="1" marL="914400" rtl="0" algn="l">
              <a:lnSpc>
                <a:spcPct val="100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Can use for student quizzes as well </a:t>
            </a:r>
            <a:endParaRPr sz="1200">
              <a:solidFill>
                <a:srgbClr val="000000"/>
              </a:solidFill>
              <a:latin typeface="Calibri"/>
              <a:ea typeface="Calibri"/>
              <a:cs typeface="Calibri"/>
              <a:sym typeface="Calibri"/>
            </a:endParaRPr>
          </a:p>
          <a:p>
            <a:pPr indent="-304800" lvl="1" marL="914400" rtl="0" algn="l">
              <a:lnSpc>
                <a:spcPct val="100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Students should maintain a </a:t>
            </a:r>
            <a:r>
              <a:rPr b="1" lang="en" sz="1200">
                <a:solidFill>
                  <a:srgbClr val="000000"/>
                </a:solidFill>
                <a:latin typeface="Calibri"/>
                <a:ea typeface="Calibri"/>
                <a:cs typeface="Calibri"/>
                <a:sym typeface="Calibri"/>
              </a:rPr>
              <a:t>vocab journal</a:t>
            </a:r>
            <a:r>
              <a:rPr lang="en" sz="1200">
                <a:solidFill>
                  <a:srgbClr val="000000"/>
                </a:solidFill>
                <a:latin typeface="Calibri"/>
                <a:ea typeface="Calibri"/>
                <a:cs typeface="Calibri"/>
                <a:sym typeface="Calibri"/>
              </a:rPr>
              <a:t> as well (see </a:t>
            </a:r>
            <a:r>
              <a:rPr b="1" lang="en" sz="1200">
                <a:solidFill>
                  <a:srgbClr val="000000"/>
                </a:solidFill>
                <a:latin typeface="Calibri"/>
                <a:ea typeface="Calibri"/>
                <a:cs typeface="Calibri"/>
                <a:sym typeface="Calibri"/>
              </a:rPr>
              <a:t>Supplements 6.1</a:t>
            </a:r>
            <a:r>
              <a:rPr lang="en" sz="1200">
                <a:solidFill>
                  <a:srgbClr val="000000"/>
                </a:solidFill>
                <a:latin typeface="Calibri"/>
                <a:ea typeface="Calibri"/>
                <a:cs typeface="Calibri"/>
                <a:sym typeface="Calibri"/>
              </a:rPr>
              <a:t>)</a:t>
            </a:r>
            <a:endParaRPr sz="1200">
              <a:solidFill>
                <a:srgbClr val="000000"/>
              </a:solidFill>
              <a:latin typeface="Calibri"/>
              <a:ea typeface="Calibri"/>
              <a:cs typeface="Calibri"/>
              <a:sym typeface="Calibri"/>
            </a:endParaRPr>
          </a:p>
          <a:p>
            <a:pPr indent="0" lvl="0" marL="0" rtl="0" algn="l">
              <a:lnSpc>
                <a:spcPct val="100000"/>
              </a:lnSpc>
              <a:spcBef>
                <a:spcPts val="400"/>
              </a:spcBef>
              <a:spcAft>
                <a:spcPts val="0"/>
              </a:spcAft>
              <a:buSzPts val="4200"/>
              <a:buNone/>
            </a:pPr>
            <a:r>
              <a:t/>
            </a:r>
            <a:endParaRPr b="1" sz="1200">
              <a:solidFill>
                <a:srgbClr val="000000"/>
              </a:solidFill>
              <a:latin typeface="Calibri"/>
              <a:ea typeface="Calibri"/>
              <a:cs typeface="Calibri"/>
              <a:sym typeface="Calibri"/>
            </a:endParaRPr>
          </a:p>
          <a:p>
            <a:pPr indent="-304800" lvl="0" marL="457200" rtl="0" algn="l">
              <a:lnSpc>
                <a:spcPct val="100000"/>
              </a:lnSpc>
              <a:spcBef>
                <a:spcPts val="400"/>
              </a:spcBef>
              <a:spcAft>
                <a:spcPts val="0"/>
              </a:spcAft>
              <a:buClr>
                <a:srgbClr val="000000"/>
              </a:buClr>
              <a:buSzPts val="1200"/>
              <a:buFont typeface="Calibri"/>
              <a:buChar char="●"/>
            </a:pPr>
            <a:r>
              <a:rPr b="1" lang="en" sz="1200">
                <a:solidFill>
                  <a:srgbClr val="000000"/>
                </a:solidFill>
                <a:latin typeface="Calibri"/>
                <a:ea typeface="Calibri"/>
                <a:cs typeface="Calibri"/>
                <a:sym typeface="Calibri"/>
              </a:rPr>
              <a:t>3. Reading:</a:t>
            </a:r>
            <a:r>
              <a:rPr lang="en" sz="1200">
                <a:solidFill>
                  <a:srgbClr val="000000"/>
                </a:solidFill>
                <a:latin typeface="Calibri"/>
                <a:ea typeface="Calibri"/>
                <a:cs typeface="Calibri"/>
                <a:sym typeface="Calibri"/>
              </a:rPr>
              <a:t> Give Ss the opportunity to read the stories both individually and collectively.</a:t>
            </a:r>
            <a:endParaRPr sz="1200">
              <a:solidFill>
                <a:srgbClr val="000000"/>
              </a:solidFill>
              <a:latin typeface="Calibri"/>
              <a:ea typeface="Calibri"/>
              <a:cs typeface="Calibri"/>
              <a:sym typeface="Calibri"/>
            </a:endParaRPr>
          </a:p>
          <a:p>
            <a:pPr indent="-304800" lvl="1" marL="914400" rtl="0" algn="l">
              <a:lnSpc>
                <a:spcPct val="100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Give Ss time to read stories in class individually.</a:t>
            </a:r>
            <a:endParaRPr sz="1200">
              <a:solidFill>
                <a:srgbClr val="000000"/>
              </a:solidFill>
              <a:latin typeface="Calibri"/>
              <a:ea typeface="Calibri"/>
              <a:cs typeface="Calibri"/>
              <a:sym typeface="Calibri"/>
            </a:endParaRPr>
          </a:p>
          <a:p>
            <a:pPr indent="-304800" lvl="1" marL="914400" rtl="0" algn="l">
              <a:lnSpc>
                <a:spcPct val="100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Read together as a full class or in reading groups. </a:t>
            </a:r>
            <a:endParaRPr sz="1200">
              <a:solidFill>
                <a:srgbClr val="000000"/>
              </a:solidFill>
              <a:latin typeface="Calibri"/>
              <a:ea typeface="Calibri"/>
              <a:cs typeface="Calibri"/>
              <a:sym typeface="Calibri"/>
            </a:endParaRPr>
          </a:p>
          <a:p>
            <a:pPr indent="-304800" lvl="1" marL="914400" rtl="0" algn="l">
              <a:lnSpc>
                <a:spcPct val="100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Assign as HW. </a:t>
            </a:r>
            <a:endParaRPr b="1" sz="1200">
              <a:solidFill>
                <a:srgbClr val="000000"/>
              </a:solidFill>
              <a:latin typeface="Calibri"/>
              <a:ea typeface="Calibri"/>
              <a:cs typeface="Calibri"/>
              <a:sym typeface="Calibri"/>
            </a:endParaRPr>
          </a:p>
          <a:p>
            <a:pPr indent="0" lvl="0" marL="0" rtl="0" algn="l">
              <a:lnSpc>
                <a:spcPct val="100000"/>
              </a:lnSpc>
              <a:spcBef>
                <a:spcPts val="400"/>
              </a:spcBef>
              <a:spcAft>
                <a:spcPts val="0"/>
              </a:spcAft>
              <a:buSzPts val="4200"/>
              <a:buNone/>
            </a:pPr>
            <a:r>
              <a:t/>
            </a:r>
            <a:endParaRPr b="1" sz="1200">
              <a:solidFill>
                <a:srgbClr val="000000"/>
              </a:solidFill>
              <a:latin typeface="Calibri"/>
              <a:ea typeface="Calibri"/>
              <a:cs typeface="Calibri"/>
              <a:sym typeface="Calibri"/>
            </a:endParaRPr>
          </a:p>
          <a:p>
            <a:pPr indent="-304800" lvl="0" marL="457200" rtl="0" algn="l">
              <a:lnSpc>
                <a:spcPct val="100000"/>
              </a:lnSpc>
              <a:spcBef>
                <a:spcPts val="400"/>
              </a:spcBef>
              <a:spcAft>
                <a:spcPts val="0"/>
              </a:spcAft>
              <a:buClr>
                <a:srgbClr val="000000"/>
              </a:buClr>
              <a:buSzPts val="1200"/>
              <a:buFont typeface="Calibri"/>
              <a:buChar char="●"/>
            </a:pPr>
            <a:r>
              <a:rPr b="1" lang="en" sz="1200">
                <a:solidFill>
                  <a:srgbClr val="000000"/>
                </a:solidFill>
                <a:latin typeface="Calibri"/>
                <a:ea typeface="Calibri"/>
                <a:cs typeface="Calibri"/>
                <a:sym typeface="Calibri"/>
              </a:rPr>
              <a:t>4. After you read: </a:t>
            </a:r>
            <a:endParaRPr b="1" sz="1200">
              <a:solidFill>
                <a:srgbClr val="000000"/>
              </a:solidFill>
              <a:latin typeface="Calibri"/>
              <a:ea typeface="Calibri"/>
              <a:cs typeface="Calibri"/>
              <a:sym typeface="Calibri"/>
            </a:endParaRPr>
          </a:p>
          <a:p>
            <a:pPr indent="-304800" lvl="1" marL="914400" rtl="0" algn="l">
              <a:lnSpc>
                <a:spcPct val="100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Discuss questions together as a class, in pairs or groups, or have Ss interview someone as HW. </a:t>
            </a:r>
            <a:endParaRPr sz="1200">
              <a:solidFill>
                <a:srgbClr val="000000"/>
              </a:solidFill>
              <a:latin typeface="Calibri"/>
              <a:ea typeface="Calibri"/>
              <a:cs typeface="Calibri"/>
              <a:sym typeface="Calibri"/>
            </a:endParaRPr>
          </a:p>
          <a:p>
            <a:pPr indent="0" lvl="0" marL="0" rtl="0" algn="ctr">
              <a:lnSpc>
                <a:spcPct val="100000"/>
              </a:lnSpc>
              <a:spcBef>
                <a:spcPts val="400"/>
              </a:spcBef>
              <a:spcAft>
                <a:spcPts val="0"/>
              </a:spcAft>
              <a:buSzPts val="4200"/>
              <a:buNone/>
            </a:pPr>
            <a:r>
              <a:t/>
            </a:r>
            <a:endParaRPr/>
          </a:p>
        </p:txBody>
      </p:sp>
      <p:sp>
        <p:nvSpPr>
          <p:cNvPr id="166" name="Google Shape;166;p22"/>
          <p:cNvSpPr txBox="1"/>
          <p:nvPr>
            <p:ph idx="2" type="body"/>
          </p:nvPr>
        </p:nvSpPr>
        <p:spPr>
          <a:xfrm>
            <a:off x="4939500" y="748625"/>
            <a:ext cx="3837000" cy="3930600"/>
          </a:xfrm>
          <a:prstGeom prst="rect">
            <a:avLst/>
          </a:prstGeom>
          <a:noFill/>
          <a:ln>
            <a:noFill/>
          </a:ln>
        </p:spPr>
        <p:txBody>
          <a:bodyPr anchorCtr="0" anchor="ctr" bIns="91425" lIns="91425" spcFirstLastPara="1" rIns="91425" wrap="square" tIns="91425">
            <a:normAutofit fontScale="92500" lnSpcReduction="20000"/>
          </a:bodyPr>
          <a:lstStyle/>
          <a:p>
            <a:pPr indent="0" lvl="0" marL="0" rtl="0" algn="l">
              <a:lnSpc>
                <a:spcPct val="100000"/>
              </a:lnSpc>
              <a:spcBef>
                <a:spcPts val="0"/>
              </a:spcBef>
              <a:spcAft>
                <a:spcPts val="0"/>
              </a:spcAft>
              <a:buSzPct val="163636"/>
              <a:buNone/>
            </a:pPr>
            <a:r>
              <a:t/>
            </a:r>
            <a:endParaRPr b="1" sz="1100">
              <a:solidFill>
                <a:srgbClr val="000000"/>
              </a:solidFill>
              <a:latin typeface="Calibri"/>
              <a:ea typeface="Calibri"/>
              <a:cs typeface="Calibri"/>
              <a:sym typeface="Calibri"/>
            </a:endParaRPr>
          </a:p>
          <a:p>
            <a:pPr indent="-299085" lvl="0" marL="457200" rtl="0" algn="l">
              <a:lnSpc>
                <a:spcPct val="100000"/>
              </a:lnSpc>
              <a:spcBef>
                <a:spcPts val="400"/>
              </a:spcBef>
              <a:spcAft>
                <a:spcPts val="0"/>
              </a:spcAft>
              <a:buClr>
                <a:srgbClr val="000000"/>
              </a:buClr>
              <a:buSzPct val="100000"/>
              <a:buFont typeface="Calibri"/>
              <a:buChar char="●"/>
            </a:pPr>
            <a:r>
              <a:rPr b="1" lang="en" sz="1200">
                <a:solidFill>
                  <a:srgbClr val="000000"/>
                </a:solidFill>
                <a:latin typeface="Calibri"/>
                <a:ea typeface="Calibri"/>
                <a:cs typeface="Calibri"/>
                <a:sym typeface="Calibri"/>
              </a:rPr>
              <a:t>5. </a:t>
            </a:r>
            <a:r>
              <a:rPr b="1" lang="en" sz="1200">
                <a:solidFill>
                  <a:srgbClr val="000000"/>
                </a:solidFill>
                <a:latin typeface="Calibri"/>
                <a:ea typeface="Calibri"/>
                <a:cs typeface="Calibri"/>
                <a:sym typeface="Calibri"/>
              </a:rPr>
              <a:t>Regular Projects: </a:t>
            </a:r>
            <a:endParaRPr b="1" sz="1200">
              <a:solidFill>
                <a:srgbClr val="000000"/>
              </a:solidFill>
              <a:latin typeface="Calibri"/>
              <a:ea typeface="Calibri"/>
              <a:cs typeface="Calibri"/>
              <a:sym typeface="Calibri"/>
            </a:endParaRPr>
          </a:p>
          <a:p>
            <a:pPr indent="-299085" lvl="1" marL="914400" rtl="0" algn="l">
              <a:lnSpc>
                <a:spcPct val="100000"/>
              </a:lnSpc>
              <a:spcBef>
                <a:spcPts val="400"/>
              </a:spcBef>
              <a:spcAft>
                <a:spcPts val="0"/>
              </a:spcAft>
              <a:buClr>
                <a:srgbClr val="000000"/>
              </a:buClr>
              <a:buSzPct val="100000"/>
              <a:buFont typeface="Calibri"/>
              <a:buChar char="○"/>
            </a:pPr>
            <a:r>
              <a:rPr b="1" lang="en" sz="1200">
                <a:solidFill>
                  <a:srgbClr val="000000"/>
                </a:solidFill>
                <a:latin typeface="Calibri"/>
                <a:ea typeface="Calibri"/>
                <a:cs typeface="Calibri"/>
                <a:sym typeface="Calibri"/>
              </a:rPr>
              <a:t>Finish the story! This is the main focus of the projects! </a:t>
            </a:r>
            <a:endParaRPr b="1" sz="1200">
              <a:solidFill>
                <a:srgbClr val="000000"/>
              </a:solidFill>
              <a:latin typeface="Calibri"/>
              <a:ea typeface="Calibri"/>
              <a:cs typeface="Calibri"/>
              <a:sym typeface="Calibri"/>
            </a:endParaRPr>
          </a:p>
          <a:p>
            <a:pPr indent="-299085" lvl="1" marL="914400" rtl="0" algn="l">
              <a:lnSpc>
                <a:spcPct val="100000"/>
              </a:lnSpc>
              <a:spcBef>
                <a:spcPts val="400"/>
              </a:spcBef>
              <a:spcAft>
                <a:spcPts val="0"/>
              </a:spcAft>
              <a:buClr>
                <a:srgbClr val="000000"/>
              </a:buClr>
              <a:buSzPct val="100000"/>
              <a:buFont typeface="Calibri"/>
              <a:buChar char="○"/>
            </a:pPr>
            <a:r>
              <a:rPr lang="en" sz="1200">
                <a:solidFill>
                  <a:srgbClr val="000000"/>
                </a:solidFill>
                <a:latin typeface="Calibri"/>
                <a:ea typeface="Calibri"/>
                <a:cs typeface="Calibri"/>
                <a:sym typeface="Calibri"/>
              </a:rPr>
              <a:t>You can do the first story together in class and have Ss complete it in groups. </a:t>
            </a:r>
            <a:endParaRPr sz="1200">
              <a:solidFill>
                <a:srgbClr val="000000"/>
              </a:solidFill>
              <a:latin typeface="Calibri"/>
              <a:ea typeface="Calibri"/>
              <a:cs typeface="Calibri"/>
              <a:sym typeface="Calibri"/>
            </a:endParaRPr>
          </a:p>
          <a:p>
            <a:pPr indent="-299085" lvl="1" marL="914400" rtl="0" algn="l">
              <a:lnSpc>
                <a:spcPct val="100000"/>
              </a:lnSpc>
              <a:spcBef>
                <a:spcPts val="400"/>
              </a:spcBef>
              <a:spcAft>
                <a:spcPts val="0"/>
              </a:spcAft>
              <a:buClr>
                <a:srgbClr val="000000"/>
              </a:buClr>
              <a:buSzPct val="100000"/>
              <a:buFont typeface="Calibri"/>
              <a:buChar char="○"/>
            </a:pPr>
            <a:r>
              <a:rPr lang="en" sz="1200">
                <a:solidFill>
                  <a:srgbClr val="000000"/>
                </a:solidFill>
                <a:latin typeface="Calibri"/>
                <a:ea typeface="Calibri"/>
                <a:cs typeface="Calibri"/>
                <a:sym typeface="Calibri"/>
              </a:rPr>
              <a:t>Ss should also complete stories as HW. </a:t>
            </a:r>
            <a:endParaRPr sz="1200">
              <a:solidFill>
                <a:srgbClr val="000000"/>
              </a:solidFill>
              <a:latin typeface="Calibri"/>
              <a:ea typeface="Calibri"/>
              <a:cs typeface="Calibri"/>
              <a:sym typeface="Calibri"/>
            </a:endParaRPr>
          </a:p>
          <a:p>
            <a:pPr indent="-299085" lvl="1" marL="914400" rtl="0" algn="l">
              <a:lnSpc>
                <a:spcPct val="100000"/>
              </a:lnSpc>
              <a:spcBef>
                <a:spcPts val="400"/>
              </a:spcBef>
              <a:spcAft>
                <a:spcPts val="0"/>
              </a:spcAft>
              <a:buClr>
                <a:srgbClr val="000000"/>
              </a:buClr>
              <a:buSzPct val="100000"/>
              <a:buFont typeface="Calibri"/>
              <a:buChar char="○"/>
            </a:pPr>
            <a:r>
              <a:rPr lang="en" sz="1200">
                <a:solidFill>
                  <a:srgbClr val="000000"/>
                </a:solidFill>
                <a:latin typeface="Calibri"/>
                <a:ea typeface="Calibri"/>
                <a:cs typeface="Calibri"/>
                <a:sym typeface="Calibri"/>
              </a:rPr>
              <a:t>Give Ss the option to choose projects on their own story. </a:t>
            </a:r>
            <a:endParaRPr sz="1200">
              <a:solidFill>
                <a:srgbClr val="000000"/>
              </a:solidFill>
              <a:latin typeface="Calibri"/>
              <a:ea typeface="Calibri"/>
              <a:cs typeface="Calibri"/>
              <a:sym typeface="Calibri"/>
            </a:endParaRPr>
          </a:p>
          <a:p>
            <a:pPr indent="0" lvl="0" marL="457200" rtl="0" algn="l">
              <a:lnSpc>
                <a:spcPct val="100000"/>
              </a:lnSpc>
              <a:spcBef>
                <a:spcPts val="400"/>
              </a:spcBef>
              <a:spcAft>
                <a:spcPts val="0"/>
              </a:spcAft>
              <a:buSzPct val="150000"/>
              <a:buNone/>
            </a:pPr>
            <a:r>
              <a:t/>
            </a:r>
            <a:endParaRPr sz="1200">
              <a:solidFill>
                <a:srgbClr val="000000"/>
              </a:solidFill>
              <a:latin typeface="Calibri"/>
              <a:ea typeface="Calibri"/>
              <a:cs typeface="Calibri"/>
              <a:sym typeface="Calibri"/>
            </a:endParaRPr>
          </a:p>
          <a:p>
            <a:pPr indent="-299085" lvl="0" marL="457200" rtl="0" algn="l">
              <a:lnSpc>
                <a:spcPct val="100000"/>
              </a:lnSpc>
              <a:spcBef>
                <a:spcPts val="400"/>
              </a:spcBef>
              <a:spcAft>
                <a:spcPts val="0"/>
              </a:spcAft>
              <a:buClr>
                <a:srgbClr val="000000"/>
              </a:buClr>
              <a:buSzPct val="100000"/>
              <a:buFont typeface="Calibri"/>
              <a:buChar char="●"/>
            </a:pPr>
            <a:r>
              <a:rPr b="1" lang="en" sz="1200">
                <a:solidFill>
                  <a:srgbClr val="000000"/>
                </a:solidFill>
                <a:latin typeface="Calibri"/>
                <a:ea typeface="Calibri"/>
                <a:cs typeface="Calibri"/>
                <a:sym typeface="Calibri"/>
              </a:rPr>
              <a:t>6. </a:t>
            </a:r>
            <a:r>
              <a:rPr b="1" lang="en" sz="1200">
                <a:solidFill>
                  <a:srgbClr val="000000"/>
                </a:solidFill>
                <a:latin typeface="Calibri"/>
                <a:ea typeface="Calibri"/>
                <a:cs typeface="Calibri"/>
                <a:sym typeface="Calibri"/>
              </a:rPr>
              <a:t>Supplements Projects: 6 Additional Types of Projects/Activities </a:t>
            </a:r>
            <a:endParaRPr b="1" sz="1200">
              <a:solidFill>
                <a:srgbClr val="000000"/>
              </a:solidFill>
              <a:latin typeface="Calibri"/>
              <a:ea typeface="Calibri"/>
              <a:cs typeface="Calibri"/>
              <a:sym typeface="Calibri"/>
            </a:endParaRPr>
          </a:p>
          <a:p>
            <a:pPr indent="-299085" lvl="1" marL="914400" rtl="0" algn="l">
              <a:lnSpc>
                <a:spcPct val="100000"/>
              </a:lnSpc>
              <a:spcBef>
                <a:spcPts val="400"/>
              </a:spcBef>
              <a:spcAft>
                <a:spcPts val="0"/>
              </a:spcAft>
              <a:buClr>
                <a:srgbClr val="000000"/>
              </a:buClr>
              <a:buSzPct val="100000"/>
              <a:buFont typeface="Calibri"/>
              <a:buChar char="○"/>
            </a:pPr>
            <a:r>
              <a:rPr lang="en" sz="1200">
                <a:solidFill>
                  <a:srgbClr val="000000"/>
                </a:solidFill>
                <a:latin typeface="Calibri"/>
                <a:ea typeface="Calibri"/>
                <a:cs typeface="Calibri"/>
                <a:sym typeface="Calibri"/>
              </a:rPr>
              <a:t>Summaries</a:t>
            </a:r>
            <a:endParaRPr sz="1200">
              <a:solidFill>
                <a:srgbClr val="000000"/>
              </a:solidFill>
              <a:latin typeface="Calibri"/>
              <a:ea typeface="Calibri"/>
              <a:cs typeface="Calibri"/>
              <a:sym typeface="Calibri"/>
            </a:endParaRPr>
          </a:p>
          <a:p>
            <a:pPr indent="-299085" lvl="1" marL="914400" rtl="0" algn="l">
              <a:lnSpc>
                <a:spcPct val="100000"/>
              </a:lnSpc>
              <a:spcBef>
                <a:spcPts val="400"/>
              </a:spcBef>
              <a:spcAft>
                <a:spcPts val="0"/>
              </a:spcAft>
              <a:buClr>
                <a:srgbClr val="000000"/>
              </a:buClr>
              <a:buSzPct val="100000"/>
              <a:buFont typeface="Calibri"/>
              <a:buChar char="○"/>
            </a:pPr>
            <a:r>
              <a:rPr lang="en" sz="1200">
                <a:solidFill>
                  <a:srgbClr val="000000"/>
                </a:solidFill>
                <a:latin typeface="Calibri"/>
                <a:ea typeface="Calibri"/>
                <a:cs typeface="Calibri"/>
                <a:sym typeface="Calibri"/>
              </a:rPr>
              <a:t>Illustrations</a:t>
            </a:r>
            <a:endParaRPr sz="1200">
              <a:solidFill>
                <a:srgbClr val="000000"/>
              </a:solidFill>
              <a:latin typeface="Calibri"/>
              <a:ea typeface="Calibri"/>
              <a:cs typeface="Calibri"/>
              <a:sym typeface="Calibri"/>
            </a:endParaRPr>
          </a:p>
          <a:p>
            <a:pPr indent="-299085" lvl="1" marL="914400" rtl="0" algn="l">
              <a:lnSpc>
                <a:spcPct val="100000"/>
              </a:lnSpc>
              <a:spcBef>
                <a:spcPts val="400"/>
              </a:spcBef>
              <a:spcAft>
                <a:spcPts val="0"/>
              </a:spcAft>
              <a:buClr>
                <a:srgbClr val="000000"/>
              </a:buClr>
              <a:buSzPct val="100000"/>
              <a:buFont typeface="Calibri"/>
              <a:buChar char="○"/>
            </a:pPr>
            <a:r>
              <a:rPr lang="en" sz="1200">
                <a:solidFill>
                  <a:srgbClr val="000000"/>
                </a:solidFill>
                <a:latin typeface="Calibri"/>
                <a:ea typeface="Calibri"/>
                <a:cs typeface="Calibri"/>
                <a:sym typeface="Calibri"/>
              </a:rPr>
              <a:t>Writing</a:t>
            </a:r>
            <a:endParaRPr sz="1200">
              <a:solidFill>
                <a:srgbClr val="000000"/>
              </a:solidFill>
              <a:latin typeface="Calibri"/>
              <a:ea typeface="Calibri"/>
              <a:cs typeface="Calibri"/>
              <a:sym typeface="Calibri"/>
            </a:endParaRPr>
          </a:p>
          <a:p>
            <a:pPr indent="-299085" lvl="1" marL="914400" rtl="0" algn="l">
              <a:lnSpc>
                <a:spcPct val="100000"/>
              </a:lnSpc>
              <a:spcBef>
                <a:spcPts val="400"/>
              </a:spcBef>
              <a:spcAft>
                <a:spcPts val="0"/>
              </a:spcAft>
              <a:buClr>
                <a:srgbClr val="000000"/>
              </a:buClr>
              <a:buSzPct val="100000"/>
              <a:buFont typeface="Calibri"/>
              <a:buChar char="○"/>
            </a:pPr>
            <a:r>
              <a:rPr lang="en" sz="1200">
                <a:solidFill>
                  <a:srgbClr val="000000"/>
                </a:solidFill>
                <a:latin typeface="Calibri"/>
                <a:ea typeface="Calibri"/>
                <a:cs typeface="Calibri"/>
                <a:sym typeface="Calibri"/>
              </a:rPr>
              <a:t>Media</a:t>
            </a:r>
            <a:endParaRPr sz="1200">
              <a:solidFill>
                <a:srgbClr val="000000"/>
              </a:solidFill>
              <a:latin typeface="Calibri"/>
              <a:ea typeface="Calibri"/>
              <a:cs typeface="Calibri"/>
              <a:sym typeface="Calibri"/>
            </a:endParaRPr>
          </a:p>
          <a:p>
            <a:pPr indent="-299085" lvl="1" marL="914400" rtl="0" algn="l">
              <a:lnSpc>
                <a:spcPct val="100000"/>
              </a:lnSpc>
              <a:spcBef>
                <a:spcPts val="400"/>
              </a:spcBef>
              <a:spcAft>
                <a:spcPts val="0"/>
              </a:spcAft>
              <a:buClr>
                <a:srgbClr val="000000"/>
              </a:buClr>
              <a:buSzPct val="100000"/>
              <a:buFont typeface="Calibri"/>
              <a:buChar char="○"/>
            </a:pPr>
            <a:r>
              <a:rPr lang="en" sz="1200">
                <a:solidFill>
                  <a:srgbClr val="000000"/>
                </a:solidFill>
                <a:latin typeface="Calibri"/>
                <a:ea typeface="Calibri"/>
                <a:cs typeface="Calibri"/>
                <a:sym typeface="Calibri"/>
              </a:rPr>
              <a:t>Interviews</a:t>
            </a:r>
            <a:endParaRPr sz="1200">
              <a:solidFill>
                <a:srgbClr val="000000"/>
              </a:solidFill>
              <a:latin typeface="Calibri"/>
              <a:ea typeface="Calibri"/>
              <a:cs typeface="Calibri"/>
              <a:sym typeface="Calibri"/>
            </a:endParaRPr>
          </a:p>
          <a:p>
            <a:pPr indent="-299085" lvl="1" marL="914400" rtl="0" algn="l">
              <a:lnSpc>
                <a:spcPct val="100000"/>
              </a:lnSpc>
              <a:spcBef>
                <a:spcPts val="400"/>
              </a:spcBef>
              <a:spcAft>
                <a:spcPts val="0"/>
              </a:spcAft>
              <a:buClr>
                <a:srgbClr val="000000"/>
              </a:buClr>
              <a:buSzPct val="100000"/>
              <a:buFont typeface="Calibri"/>
              <a:buChar char="○"/>
            </a:pPr>
            <a:r>
              <a:rPr lang="en" sz="1200">
                <a:solidFill>
                  <a:srgbClr val="000000"/>
                </a:solidFill>
                <a:latin typeface="Calibri"/>
                <a:ea typeface="Calibri"/>
                <a:cs typeface="Calibri"/>
                <a:sym typeface="Calibri"/>
              </a:rPr>
              <a:t>Language Expansion </a:t>
            </a:r>
            <a:endParaRPr b="1" sz="1200">
              <a:solidFill>
                <a:srgbClr val="000000"/>
              </a:solidFill>
              <a:latin typeface="Calibri"/>
              <a:ea typeface="Calibri"/>
              <a:cs typeface="Calibri"/>
              <a:sym typeface="Calibri"/>
            </a:endParaRPr>
          </a:p>
          <a:p>
            <a:pPr indent="0" lvl="0" marL="0" marR="0" rtl="0" algn="l">
              <a:lnSpc>
                <a:spcPct val="100000"/>
              </a:lnSpc>
              <a:spcBef>
                <a:spcPts val="400"/>
              </a:spcBef>
              <a:spcAft>
                <a:spcPts val="0"/>
              </a:spcAft>
              <a:buSzPct val="150000"/>
              <a:buNone/>
            </a:pPr>
            <a:r>
              <a:t/>
            </a:r>
            <a:endParaRPr sz="1200">
              <a:solidFill>
                <a:schemeClr val="dk2"/>
              </a:solidFill>
            </a:endParaRPr>
          </a:p>
          <a:p>
            <a:pPr indent="0" lvl="0" marL="0" rtl="0" algn="l">
              <a:lnSpc>
                <a:spcPct val="115000"/>
              </a:lnSpc>
              <a:spcBef>
                <a:spcPts val="400"/>
              </a:spcBef>
              <a:spcAft>
                <a:spcPts val="1600"/>
              </a:spcAft>
              <a:buSzPct val="100000"/>
              <a:buNone/>
            </a:pPr>
            <a:r>
              <a:t/>
            </a:r>
            <a:endParaRPr/>
          </a:p>
        </p:txBody>
      </p:sp>
      <p:sp>
        <p:nvSpPr>
          <p:cNvPr id="167" name="Google Shape;167;p22"/>
          <p:cNvSpPr txBox="1"/>
          <p:nvPr/>
        </p:nvSpPr>
        <p:spPr>
          <a:xfrm>
            <a:off x="455950" y="92850"/>
            <a:ext cx="770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Roboto"/>
                <a:ea typeface="Roboto"/>
                <a:cs typeface="Roboto"/>
                <a:sym typeface="Roboto"/>
              </a:rPr>
              <a:t>Stories Without End - Flow </a:t>
            </a:r>
            <a:endParaRPr b="1">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1" name="Shape 171"/>
        <p:cNvGrpSpPr/>
        <p:nvPr/>
      </p:nvGrpSpPr>
      <p:grpSpPr>
        <a:xfrm>
          <a:off x="0" y="0"/>
          <a:ext cx="0" cy="0"/>
          <a:chOff x="0" y="0"/>
          <a:chExt cx="0" cy="0"/>
        </a:xfrm>
      </p:grpSpPr>
      <p:pic>
        <p:nvPicPr>
          <p:cNvPr id="172" name="Google Shape;172;p23"/>
          <p:cNvPicPr preferRelativeResize="0"/>
          <p:nvPr/>
        </p:nvPicPr>
        <p:blipFill rotWithShape="1">
          <a:blip r:embed="rId3">
            <a:alphaModFix/>
          </a:blip>
          <a:srcRect b="0" l="0" r="0" t="0"/>
          <a:stretch/>
        </p:blipFill>
        <p:spPr>
          <a:xfrm>
            <a:off x="4264750" y="93550"/>
            <a:ext cx="4371515" cy="4838699"/>
          </a:xfrm>
          <a:prstGeom prst="rect">
            <a:avLst/>
          </a:prstGeom>
          <a:noFill/>
          <a:ln>
            <a:noFill/>
          </a:ln>
        </p:spPr>
      </p:pic>
      <p:sp>
        <p:nvSpPr>
          <p:cNvPr id="173" name="Google Shape;173;p23"/>
          <p:cNvSpPr txBox="1"/>
          <p:nvPr/>
        </p:nvSpPr>
        <p:spPr>
          <a:xfrm>
            <a:off x="-106025" y="647400"/>
            <a:ext cx="3472200" cy="384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23"/>
          <p:cNvSpPr txBox="1"/>
          <p:nvPr>
            <p:ph type="title"/>
          </p:nvPr>
        </p:nvSpPr>
        <p:spPr>
          <a:xfrm>
            <a:off x="226075" y="93550"/>
            <a:ext cx="2808000" cy="6432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2400"/>
              <a:buNone/>
            </a:pPr>
            <a:r>
              <a:rPr lang="en"/>
              <a:t>Workshop! </a:t>
            </a:r>
            <a:endParaRPr/>
          </a:p>
        </p:txBody>
      </p:sp>
      <p:sp>
        <p:nvSpPr>
          <p:cNvPr id="175" name="Google Shape;175;p23"/>
          <p:cNvSpPr txBox="1"/>
          <p:nvPr>
            <p:ph idx="1" type="body"/>
          </p:nvPr>
        </p:nvSpPr>
        <p:spPr>
          <a:xfrm>
            <a:off x="280875" y="1167225"/>
            <a:ext cx="2808000" cy="3163500"/>
          </a:xfrm>
          <a:prstGeom prst="rect">
            <a:avLst/>
          </a:prstGeom>
          <a:noFill/>
          <a:ln>
            <a:noFill/>
          </a:ln>
        </p:spPr>
        <p:txBody>
          <a:bodyPr anchorCtr="0" anchor="t" bIns="91425" lIns="91425" spcFirstLastPara="1" rIns="91425" wrap="square" tIns="91425">
            <a:normAutofit/>
          </a:bodyPr>
          <a:lstStyle/>
          <a:p>
            <a:pPr indent="-342900" lvl="0" marL="457200" rtl="0" algn="l">
              <a:lnSpc>
                <a:spcPct val="100000"/>
              </a:lnSpc>
              <a:spcBef>
                <a:spcPts val="0"/>
              </a:spcBef>
              <a:spcAft>
                <a:spcPts val="0"/>
              </a:spcAft>
              <a:buClr>
                <a:srgbClr val="000000"/>
              </a:buClr>
              <a:buSzPts val="1800"/>
              <a:buFont typeface="Arial"/>
              <a:buAutoNum type="arabicPeriod"/>
            </a:pPr>
            <a:r>
              <a:rPr b="1" lang="en" sz="1800">
                <a:solidFill>
                  <a:srgbClr val="000000"/>
                </a:solidFill>
                <a:latin typeface="Arial"/>
                <a:ea typeface="Arial"/>
                <a:cs typeface="Arial"/>
                <a:sym typeface="Arial"/>
              </a:rPr>
              <a:t>Pre-reading</a:t>
            </a:r>
            <a:endParaRPr b="1" sz="1800">
              <a:solidFill>
                <a:srgbClr val="000000"/>
              </a:solidFill>
              <a:latin typeface="Arial"/>
              <a:ea typeface="Arial"/>
              <a:cs typeface="Arial"/>
              <a:sym typeface="Arial"/>
            </a:endParaRPr>
          </a:p>
          <a:p>
            <a:pPr indent="0" lvl="0" marL="0" rtl="0" algn="l">
              <a:lnSpc>
                <a:spcPct val="100000"/>
              </a:lnSpc>
              <a:spcBef>
                <a:spcPts val="0"/>
              </a:spcBef>
              <a:spcAft>
                <a:spcPts val="0"/>
              </a:spcAft>
              <a:buSzPts val="1200"/>
              <a:buNone/>
            </a:pPr>
            <a:r>
              <a:t/>
            </a:r>
            <a:endParaRPr sz="1800">
              <a:solidFill>
                <a:srgbClr val="000000"/>
              </a:solidFill>
              <a:latin typeface="Arial"/>
              <a:ea typeface="Arial"/>
              <a:cs typeface="Arial"/>
              <a:sym typeface="Arial"/>
            </a:endParaRPr>
          </a:p>
          <a:p>
            <a:pPr indent="-342900" lvl="0" marL="457200" rtl="0" algn="l">
              <a:lnSpc>
                <a:spcPct val="100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Before you read </a:t>
            </a:r>
            <a:endParaRPr sz="1800">
              <a:solidFill>
                <a:srgbClr val="000000"/>
              </a:solidFill>
              <a:latin typeface="Arial"/>
              <a:ea typeface="Arial"/>
              <a:cs typeface="Arial"/>
              <a:sym typeface="Arial"/>
            </a:endParaRPr>
          </a:p>
          <a:p>
            <a:pPr indent="-342900" lvl="1" marL="914400" rtl="0" algn="l">
              <a:lnSpc>
                <a:spcPct val="100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Discuss question with partner/group.</a:t>
            </a:r>
            <a:endParaRPr sz="1800">
              <a:solidFill>
                <a:srgbClr val="000000"/>
              </a:solidFill>
              <a:latin typeface="Arial"/>
              <a:ea typeface="Arial"/>
              <a:cs typeface="Arial"/>
              <a:sym typeface="Arial"/>
            </a:endParaRPr>
          </a:p>
          <a:p>
            <a:pPr indent="-342900" lvl="0" marL="457200" rtl="0" algn="l">
              <a:lnSpc>
                <a:spcPct val="100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Vocab Matching </a:t>
            </a:r>
            <a:endParaRPr sz="1800">
              <a:solidFill>
                <a:srgbClr val="000000"/>
              </a:solidFill>
              <a:latin typeface="Arial"/>
              <a:ea typeface="Arial"/>
              <a:cs typeface="Arial"/>
              <a:sym typeface="Arial"/>
            </a:endParaRPr>
          </a:p>
          <a:p>
            <a:pPr indent="-342900" lvl="1" marL="914400" rtl="0" algn="l">
              <a:lnSpc>
                <a:spcPct val="100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(Answers in back of book)</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SzPts val="1200"/>
              <a:buNone/>
            </a:pPr>
            <a:r>
              <a:t/>
            </a:r>
            <a:endParaRPr sz="140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9" name="Shape 179"/>
        <p:cNvGrpSpPr/>
        <p:nvPr/>
      </p:nvGrpSpPr>
      <p:grpSpPr>
        <a:xfrm>
          <a:off x="0" y="0"/>
          <a:ext cx="0" cy="0"/>
          <a:chOff x="0" y="0"/>
          <a:chExt cx="0" cy="0"/>
        </a:xfrm>
      </p:grpSpPr>
      <p:pic>
        <p:nvPicPr>
          <p:cNvPr id="180" name="Google Shape;180;p24"/>
          <p:cNvPicPr preferRelativeResize="0"/>
          <p:nvPr/>
        </p:nvPicPr>
        <p:blipFill rotWithShape="1">
          <a:blip r:embed="rId3">
            <a:alphaModFix/>
          </a:blip>
          <a:srcRect b="0" l="0" r="0" t="0"/>
          <a:stretch/>
        </p:blipFill>
        <p:spPr>
          <a:xfrm>
            <a:off x="3365625" y="435188"/>
            <a:ext cx="5635400" cy="4273125"/>
          </a:xfrm>
          <a:prstGeom prst="rect">
            <a:avLst/>
          </a:prstGeom>
          <a:noFill/>
          <a:ln>
            <a:noFill/>
          </a:ln>
        </p:spPr>
      </p:pic>
      <p:sp>
        <p:nvSpPr>
          <p:cNvPr id="181" name="Google Shape;181;p24"/>
          <p:cNvSpPr txBox="1"/>
          <p:nvPr/>
        </p:nvSpPr>
        <p:spPr>
          <a:xfrm>
            <a:off x="576725" y="800350"/>
            <a:ext cx="2542200" cy="324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2. </a:t>
            </a:r>
            <a:r>
              <a:rPr b="1" i="0" lang="en" sz="1800" u="none" cap="none" strike="noStrike">
                <a:solidFill>
                  <a:srgbClr val="000000"/>
                </a:solidFill>
                <a:latin typeface="Arial"/>
                <a:ea typeface="Arial"/>
                <a:cs typeface="Arial"/>
                <a:sym typeface="Arial"/>
              </a:rPr>
              <a:t>Reading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Individually</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Full ClassReading Groups</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Homework</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5" name="Shape 185"/>
        <p:cNvGrpSpPr/>
        <p:nvPr/>
      </p:nvGrpSpPr>
      <p:grpSpPr>
        <a:xfrm>
          <a:off x="0" y="0"/>
          <a:ext cx="0" cy="0"/>
          <a:chOff x="0" y="0"/>
          <a:chExt cx="0" cy="0"/>
        </a:xfrm>
      </p:grpSpPr>
      <p:sp>
        <p:nvSpPr>
          <p:cNvPr id="186" name="Google Shape;186;p25"/>
          <p:cNvSpPr txBox="1"/>
          <p:nvPr/>
        </p:nvSpPr>
        <p:spPr>
          <a:xfrm>
            <a:off x="435475" y="570025"/>
            <a:ext cx="3000000" cy="341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3. After You Read</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Discussion Questions </a:t>
            </a:r>
            <a:endParaRPr b="0" i="0" sz="1800" u="none" cap="none" strike="noStrike">
              <a:solidFill>
                <a:srgbClr val="000000"/>
              </a:solidFill>
              <a:latin typeface="Arial"/>
              <a:ea typeface="Arial"/>
              <a:cs typeface="Arial"/>
              <a:sym typeface="Arial"/>
            </a:endParaRPr>
          </a:p>
          <a:p>
            <a:pPr indent="-342900" lvl="1" marL="9144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Discuss question with partner/group.</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Projects</a:t>
            </a:r>
            <a:endParaRPr b="0" i="0" sz="1800" u="none" cap="none" strike="noStrike">
              <a:solidFill>
                <a:srgbClr val="000000"/>
              </a:solidFill>
              <a:latin typeface="Arial"/>
              <a:ea typeface="Arial"/>
              <a:cs typeface="Arial"/>
              <a:sym typeface="Arial"/>
            </a:endParaRPr>
          </a:p>
          <a:p>
            <a:pPr indent="-342900" lvl="1" marL="9144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Continue the story! </a:t>
            </a:r>
            <a:endParaRPr b="0" i="0" sz="1800" u="none" cap="none" strike="noStrike">
              <a:solidFill>
                <a:srgbClr val="000000"/>
              </a:solidFill>
              <a:latin typeface="Arial"/>
              <a:ea typeface="Arial"/>
              <a:cs typeface="Arial"/>
              <a:sym typeface="Arial"/>
            </a:endParaRPr>
          </a:p>
          <a:p>
            <a:pPr indent="-342900" lvl="2" marL="13716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Individual</a:t>
            </a:r>
            <a:endParaRPr b="0" i="0" sz="1800" u="none" cap="none" strike="noStrike">
              <a:solidFill>
                <a:srgbClr val="000000"/>
              </a:solidFill>
              <a:latin typeface="Arial"/>
              <a:ea typeface="Arial"/>
              <a:cs typeface="Arial"/>
              <a:sym typeface="Arial"/>
            </a:endParaRPr>
          </a:p>
          <a:p>
            <a:pPr indent="-342900" lvl="2" marL="13716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Group</a:t>
            </a:r>
            <a:endParaRPr b="0" i="0" sz="1800" u="none" cap="none" strike="noStrike">
              <a:solidFill>
                <a:srgbClr val="000000"/>
              </a:solidFill>
              <a:latin typeface="Arial"/>
              <a:ea typeface="Arial"/>
              <a:cs typeface="Arial"/>
              <a:sym typeface="Arial"/>
            </a:endParaRPr>
          </a:p>
          <a:p>
            <a:pPr indent="-342900" lvl="1" marL="9144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Interviews </a:t>
            </a:r>
            <a:endParaRPr b="0" i="0" sz="1800" u="none" cap="none" strike="noStrike">
              <a:solidFill>
                <a:srgbClr val="000000"/>
              </a:solidFill>
              <a:latin typeface="Arial"/>
              <a:ea typeface="Arial"/>
              <a:cs typeface="Arial"/>
              <a:sym typeface="Arial"/>
            </a:endParaRPr>
          </a:p>
        </p:txBody>
      </p:sp>
      <p:pic>
        <p:nvPicPr>
          <p:cNvPr id="187" name="Google Shape;187;p25"/>
          <p:cNvPicPr preferRelativeResize="0"/>
          <p:nvPr/>
        </p:nvPicPr>
        <p:blipFill rotWithShape="1">
          <a:blip r:embed="rId3">
            <a:alphaModFix/>
          </a:blip>
          <a:srcRect b="0" l="0" r="0" t="0"/>
          <a:stretch/>
        </p:blipFill>
        <p:spPr>
          <a:xfrm>
            <a:off x="3246550" y="446275"/>
            <a:ext cx="5770800" cy="4084800"/>
          </a:xfrm>
          <a:prstGeom prst="rect">
            <a:avLst/>
          </a:prstGeom>
          <a:noFill/>
          <a:ln>
            <a:noFill/>
          </a:ln>
        </p:spPr>
      </p:pic>
      <p:sp>
        <p:nvSpPr>
          <p:cNvPr id="188" name="Google Shape;188;p25"/>
          <p:cNvSpPr txBox="1"/>
          <p:nvPr>
            <p:ph type="title"/>
          </p:nvPr>
        </p:nvSpPr>
        <p:spPr>
          <a:xfrm>
            <a:off x="279703" y="4122175"/>
            <a:ext cx="2808000" cy="9534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24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2" name="Shape 192"/>
        <p:cNvGrpSpPr/>
        <p:nvPr/>
      </p:nvGrpSpPr>
      <p:grpSpPr>
        <a:xfrm>
          <a:off x="0" y="0"/>
          <a:ext cx="0" cy="0"/>
          <a:chOff x="0" y="0"/>
          <a:chExt cx="0" cy="0"/>
        </a:xfrm>
      </p:grpSpPr>
      <p:pic>
        <p:nvPicPr>
          <p:cNvPr id="193" name="Google Shape;193;p26"/>
          <p:cNvPicPr preferRelativeResize="0"/>
          <p:nvPr/>
        </p:nvPicPr>
        <p:blipFill rotWithShape="1">
          <a:blip r:embed="rId3">
            <a:alphaModFix/>
          </a:blip>
          <a:srcRect b="0" l="0" r="0" t="0"/>
          <a:stretch/>
        </p:blipFill>
        <p:spPr>
          <a:xfrm>
            <a:off x="3983400" y="177950"/>
            <a:ext cx="4543674" cy="4685250"/>
          </a:xfrm>
          <a:prstGeom prst="rect">
            <a:avLst/>
          </a:prstGeom>
          <a:noFill/>
          <a:ln>
            <a:noFill/>
          </a:ln>
        </p:spPr>
      </p:pic>
      <p:sp>
        <p:nvSpPr>
          <p:cNvPr id="194" name="Google Shape;194;p26"/>
          <p:cNvSpPr txBox="1"/>
          <p:nvPr/>
        </p:nvSpPr>
        <p:spPr>
          <a:xfrm>
            <a:off x="226075" y="894975"/>
            <a:ext cx="2936100" cy="342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4. After You Read Projects:</a:t>
            </a:r>
            <a:r>
              <a:rPr b="0" i="0" lang="en" sz="1800" u="none" cap="none" strike="noStrike">
                <a:solidFill>
                  <a:srgbClr val="000000"/>
                </a:solidFill>
                <a:latin typeface="Arial"/>
                <a:ea typeface="Arial"/>
                <a:cs typeface="Arial"/>
                <a:sym typeface="Arial"/>
              </a:rPr>
              <a:t> </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Unique projects for each story.</a:t>
            </a:r>
            <a:endParaRPr b="0" i="0" sz="1800" u="none" cap="none" strike="noStrike">
              <a:solidFill>
                <a:srgbClr val="000000"/>
              </a:solidFill>
              <a:latin typeface="Arial"/>
              <a:ea typeface="Arial"/>
              <a:cs typeface="Arial"/>
              <a:sym typeface="Arial"/>
            </a:endParaRPr>
          </a:p>
          <a:p>
            <a:pPr indent="-342900" lvl="1" marL="13716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Interviews</a:t>
            </a:r>
            <a:endParaRPr b="0" i="0" sz="1800" u="none" cap="none" strike="noStrike">
              <a:solidFill>
                <a:srgbClr val="000000"/>
              </a:solidFill>
              <a:latin typeface="Arial"/>
              <a:ea typeface="Arial"/>
              <a:cs typeface="Arial"/>
              <a:sym typeface="Arial"/>
            </a:endParaRPr>
          </a:p>
          <a:p>
            <a:pPr indent="-342900" lvl="1" marL="13716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Art Projects</a:t>
            </a:r>
            <a:endParaRPr b="0" i="0" sz="1800" u="none" cap="none" strike="noStrike">
              <a:solidFill>
                <a:srgbClr val="000000"/>
              </a:solidFill>
              <a:latin typeface="Arial"/>
              <a:ea typeface="Arial"/>
              <a:cs typeface="Arial"/>
              <a:sym typeface="Arial"/>
            </a:endParaRPr>
          </a:p>
          <a:p>
            <a:pPr indent="-342900" lvl="1" marL="13716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Journaling </a:t>
            </a:r>
            <a:endParaRPr b="0" i="0" sz="1800" u="none" cap="none" strike="noStrike">
              <a:solidFill>
                <a:srgbClr val="000000"/>
              </a:solidFill>
              <a:latin typeface="Arial"/>
              <a:ea typeface="Arial"/>
              <a:cs typeface="Arial"/>
              <a:sym typeface="Arial"/>
            </a:endParaRPr>
          </a:p>
          <a:p>
            <a:pPr indent="-342900" lvl="1" marL="13716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Reflections</a:t>
            </a:r>
            <a:endParaRPr b="0" i="0" sz="1800" u="none" cap="none" strike="noStrike">
              <a:solidFill>
                <a:srgbClr val="000000"/>
              </a:solidFill>
              <a:latin typeface="Arial"/>
              <a:ea typeface="Arial"/>
              <a:cs typeface="Arial"/>
              <a:sym typeface="Arial"/>
            </a:endParaRPr>
          </a:p>
          <a:p>
            <a:pPr indent="-342900" lvl="1" marL="13716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Essays</a:t>
            </a:r>
            <a:endParaRPr b="0" i="0" sz="1800" u="none" cap="none" strike="noStrike">
              <a:solidFill>
                <a:srgbClr val="000000"/>
              </a:solidFill>
              <a:latin typeface="Arial"/>
              <a:ea typeface="Arial"/>
              <a:cs typeface="Arial"/>
              <a:sym typeface="Arial"/>
            </a:endParaRPr>
          </a:p>
          <a:p>
            <a:pPr indent="-342900" lvl="1" marL="13716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etc...</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7"/>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rPr lang="en"/>
              <a:t>Supplements Overview </a:t>
            </a:r>
            <a:endParaRPr/>
          </a:p>
        </p:txBody>
      </p:sp>
      <p:sp>
        <p:nvSpPr>
          <p:cNvPr id="200" name="Google Shape;200;p27"/>
          <p:cNvSpPr txBox="1"/>
          <p:nvPr/>
        </p:nvSpPr>
        <p:spPr>
          <a:xfrm>
            <a:off x="341325" y="1165225"/>
            <a:ext cx="4006800" cy="34251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000000"/>
              </a:buClr>
              <a:buSzPts val="1800"/>
              <a:buFont typeface="Arial"/>
              <a:buChar char="●"/>
            </a:pPr>
            <a:r>
              <a:rPr b="1" i="0" lang="en" sz="1800" u="none" cap="none" strike="noStrike">
                <a:solidFill>
                  <a:srgbClr val="000000"/>
                </a:solidFill>
                <a:latin typeface="Arial"/>
                <a:ea typeface="Arial"/>
                <a:cs typeface="Arial"/>
                <a:sym typeface="Arial"/>
              </a:rPr>
              <a:t>6 Categories of Supplements</a:t>
            </a:r>
            <a:endParaRPr b="1" i="0" sz="1800" u="none" cap="none" strike="noStrike">
              <a:solidFill>
                <a:srgbClr val="000000"/>
              </a:solidFill>
              <a:latin typeface="Arial"/>
              <a:ea typeface="Arial"/>
              <a:cs typeface="Arial"/>
              <a:sym typeface="Arial"/>
            </a:endParaRPr>
          </a:p>
          <a:p>
            <a:pPr indent="-342900" lvl="1" marL="9144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Summaries</a:t>
            </a:r>
            <a:endParaRPr b="0" i="0" sz="1800" u="none" cap="none" strike="noStrike">
              <a:solidFill>
                <a:srgbClr val="000000"/>
              </a:solidFill>
              <a:latin typeface="Arial"/>
              <a:ea typeface="Arial"/>
              <a:cs typeface="Arial"/>
              <a:sym typeface="Arial"/>
            </a:endParaRPr>
          </a:p>
          <a:p>
            <a:pPr indent="-342900" lvl="1" marL="9144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Illustrations</a:t>
            </a:r>
            <a:endParaRPr b="0" i="0" sz="1800" u="none" cap="none" strike="noStrike">
              <a:solidFill>
                <a:srgbClr val="000000"/>
              </a:solidFill>
              <a:latin typeface="Arial"/>
              <a:ea typeface="Arial"/>
              <a:cs typeface="Arial"/>
              <a:sym typeface="Arial"/>
            </a:endParaRPr>
          </a:p>
          <a:p>
            <a:pPr indent="-342900" lvl="1" marL="9144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Writing</a:t>
            </a:r>
            <a:endParaRPr b="0" i="0" sz="1800" u="none" cap="none" strike="noStrike">
              <a:solidFill>
                <a:srgbClr val="000000"/>
              </a:solidFill>
              <a:latin typeface="Arial"/>
              <a:ea typeface="Arial"/>
              <a:cs typeface="Arial"/>
              <a:sym typeface="Arial"/>
            </a:endParaRPr>
          </a:p>
          <a:p>
            <a:pPr indent="-342900" lvl="1" marL="9144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Media</a:t>
            </a:r>
            <a:endParaRPr b="0" i="0" sz="1800" u="none" cap="none" strike="noStrike">
              <a:solidFill>
                <a:srgbClr val="000000"/>
              </a:solidFill>
              <a:latin typeface="Arial"/>
              <a:ea typeface="Arial"/>
              <a:cs typeface="Arial"/>
              <a:sym typeface="Arial"/>
            </a:endParaRPr>
          </a:p>
          <a:p>
            <a:pPr indent="-342900" lvl="1" marL="9144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Interviews</a:t>
            </a:r>
            <a:endParaRPr b="0" i="0" sz="1800" u="none" cap="none" strike="noStrike">
              <a:solidFill>
                <a:srgbClr val="000000"/>
              </a:solidFill>
              <a:latin typeface="Arial"/>
              <a:ea typeface="Arial"/>
              <a:cs typeface="Arial"/>
              <a:sym typeface="Arial"/>
            </a:endParaRPr>
          </a:p>
          <a:p>
            <a:pPr indent="-342900" lvl="1" marL="9144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Language Expansion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Downloadable </a:t>
            </a:r>
            <a:r>
              <a:rPr b="1" i="0" lang="en" sz="1800" u="none" cap="none" strike="noStrike">
                <a:solidFill>
                  <a:srgbClr val="000000"/>
                </a:solidFill>
                <a:latin typeface="Arial"/>
                <a:ea typeface="Arial"/>
                <a:cs typeface="Arial"/>
                <a:sym typeface="Arial"/>
              </a:rPr>
              <a:t>free</a:t>
            </a:r>
            <a:r>
              <a:rPr b="0" i="0" lang="en" sz="1800" u="none" cap="none" strike="noStrike">
                <a:solidFill>
                  <a:srgbClr val="000000"/>
                </a:solidFill>
                <a:latin typeface="Arial"/>
                <a:ea typeface="Arial"/>
                <a:cs typeface="Arial"/>
                <a:sym typeface="Arial"/>
              </a:rPr>
              <a:t> and </a:t>
            </a:r>
            <a:r>
              <a:rPr b="1" i="0" lang="en" sz="1800" u="none" cap="none" strike="noStrike">
                <a:solidFill>
                  <a:srgbClr val="000000"/>
                </a:solidFill>
                <a:latin typeface="Arial"/>
                <a:ea typeface="Arial"/>
                <a:cs typeface="Arial"/>
                <a:sym typeface="Arial"/>
              </a:rPr>
              <a:t>complete </a:t>
            </a:r>
            <a:r>
              <a:rPr b="0" i="0" lang="en" sz="1800" u="none" cap="none" strike="noStrike">
                <a:solidFill>
                  <a:srgbClr val="000000"/>
                </a:solidFill>
                <a:latin typeface="Arial"/>
                <a:ea typeface="Arial"/>
                <a:cs typeface="Arial"/>
                <a:sym typeface="Arial"/>
              </a:rPr>
              <a:t>from </a:t>
            </a:r>
            <a:r>
              <a:rPr b="0" i="0" lang="en" sz="1800" u="sng" cap="none" strike="noStrike">
                <a:solidFill>
                  <a:schemeClr val="hlink"/>
                </a:solidFill>
                <a:latin typeface="Arial"/>
                <a:ea typeface="Arial"/>
                <a:cs typeface="Arial"/>
                <a:sym typeface="Arial"/>
                <a:hlinkClick r:id="rId3"/>
              </a:rPr>
              <a:t>http://www.alphabetpublishingbooks.com/wp-content/uploads/Supplements-Collected.pdf</a:t>
            </a:r>
            <a:endParaRPr b="0" i="0" sz="1800" u="none" cap="none" strike="noStrike">
              <a:solidFill>
                <a:srgbClr val="000000"/>
              </a:solidFill>
              <a:latin typeface="Arial"/>
              <a:ea typeface="Arial"/>
              <a:cs typeface="Arial"/>
              <a:sym typeface="Arial"/>
            </a:endParaRPr>
          </a:p>
        </p:txBody>
      </p:sp>
      <p:pic>
        <p:nvPicPr>
          <p:cNvPr id="201" name="Google Shape;201;p27"/>
          <p:cNvPicPr preferRelativeResize="0"/>
          <p:nvPr/>
        </p:nvPicPr>
        <p:blipFill rotWithShape="1">
          <a:blip r:embed="rId4">
            <a:alphaModFix/>
          </a:blip>
          <a:srcRect b="0" l="0" r="0" t="0"/>
          <a:stretch/>
        </p:blipFill>
        <p:spPr>
          <a:xfrm>
            <a:off x="5089175" y="776775"/>
            <a:ext cx="2931125" cy="4167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8"/>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rPr lang="en"/>
              <a:t>Additional Supplements Examples </a:t>
            </a:r>
            <a:endParaRPr/>
          </a:p>
        </p:txBody>
      </p:sp>
      <p:pic>
        <p:nvPicPr>
          <p:cNvPr id="207" name="Google Shape;207;p28"/>
          <p:cNvPicPr preferRelativeResize="0"/>
          <p:nvPr/>
        </p:nvPicPr>
        <p:blipFill rotWithShape="1">
          <a:blip r:embed="rId3">
            <a:alphaModFix/>
          </a:blip>
          <a:srcRect b="0" l="0" r="0" t="0"/>
          <a:stretch/>
        </p:blipFill>
        <p:spPr>
          <a:xfrm>
            <a:off x="4130675" y="736125"/>
            <a:ext cx="3887849" cy="4219650"/>
          </a:xfrm>
          <a:prstGeom prst="rect">
            <a:avLst/>
          </a:prstGeom>
          <a:noFill/>
          <a:ln>
            <a:noFill/>
          </a:ln>
        </p:spPr>
      </p:pic>
      <p:pic>
        <p:nvPicPr>
          <p:cNvPr id="208" name="Google Shape;208;p28"/>
          <p:cNvPicPr preferRelativeResize="0"/>
          <p:nvPr/>
        </p:nvPicPr>
        <p:blipFill rotWithShape="1">
          <a:blip r:embed="rId4">
            <a:alphaModFix/>
          </a:blip>
          <a:srcRect b="0" l="0" r="0" t="0"/>
          <a:stretch/>
        </p:blipFill>
        <p:spPr>
          <a:xfrm>
            <a:off x="417350" y="771450"/>
            <a:ext cx="3273669" cy="4219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9"/>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3200"/>
              <a:buNone/>
            </a:pPr>
            <a:r>
              <a:rPr lang="en"/>
              <a:t>Additional Resources </a:t>
            </a:r>
            <a:endParaRPr/>
          </a:p>
        </p:txBody>
      </p:sp>
      <p:sp>
        <p:nvSpPr>
          <p:cNvPr id="214" name="Google Shape;214;p29"/>
          <p:cNvSpPr txBox="1"/>
          <p:nvPr>
            <p:ph idx="1" type="body"/>
          </p:nvPr>
        </p:nvSpPr>
        <p:spPr>
          <a:xfrm>
            <a:off x="2744525" y="1785400"/>
            <a:ext cx="3794400" cy="2710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a:t>Teacher’s Guide, 2 Sample Stories (including </a:t>
            </a:r>
            <a:r>
              <a:rPr b="1" lang="en"/>
              <a:t>Choose A Path</a:t>
            </a:r>
            <a:r>
              <a:rPr lang="en"/>
              <a:t>)  and additional supplements available at:</a:t>
            </a:r>
            <a:endParaRPr/>
          </a:p>
          <a:p>
            <a:pPr indent="0" lvl="0" marL="0" rtl="0" algn="l">
              <a:lnSpc>
                <a:spcPct val="115000"/>
              </a:lnSpc>
              <a:spcBef>
                <a:spcPts val="1600"/>
              </a:spcBef>
              <a:spcAft>
                <a:spcPts val="1600"/>
              </a:spcAft>
              <a:buSzPts val="1800"/>
              <a:buNone/>
            </a:pPr>
            <a:r>
              <a:rPr lang="en" u="sng">
                <a:solidFill>
                  <a:schemeClr val="hlink"/>
                </a:solidFill>
                <a:hlinkClick r:id="rId3"/>
              </a:rPr>
              <a:t>http://www.alphabetpublishingbooks.com/book/stories-without-end/</a:t>
            </a:r>
            <a:endParaRPr/>
          </a:p>
        </p:txBody>
      </p:sp>
      <p:pic>
        <p:nvPicPr>
          <p:cNvPr id="215" name="Google Shape;215;p29"/>
          <p:cNvPicPr preferRelativeResize="0"/>
          <p:nvPr/>
        </p:nvPicPr>
        <p:blipFill rotWithShape="1">
          <a:blip r:embed="rId4">
            <a:alphaModFix/>
          </a:blip>
          <a:srcRect b="0" l="0" r="0" t="0"/>
          <a:stretch/>
        </p:blipFill>
        <p:spPr>
          <a:xfrm>
            <a:off x="0" y="1853100"/>
            <a:ext cx="2780625" cy="2959050"/>
          </a:xfrm>
          <a:prstGeom prst="rect">
            <a:avLst/>
          </a:prstGeom>
          <a:noFill/>
          <a:ln>
            <a:noFill/>
          </a:ln>
        </p:spPr>
      </p:pic>
      <p:pic>
        <p:nvPicPr>
          <p:cNvPr id="216" name="Google Shape;216;p29"/>
          <p:cNvPicPr preferRelativeResize="0"/>
          <p:nvPr/>
        </p:nvPicPr>
        <p:blipFill rotWithShape="1">
          <a:blip r:embed="rId5">
            <a:alphaModFix/>
          </a:blip>
          <a:srcRect b="0" l="0" r="0" t="0"/>
          <a:stretch/>
        </p:blipFill>
        <p:spPr>
          <a:xfrm>
            <a:off x="6419050" y="1692675"/>
            <a:ext cx="2658875" cy="352453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0"/>
          <p:cNvSpPr txBox="1"/>
          <p:nvPr>
            <p:ph type="title"/>
          </p:nvPr>
        </p:nvSpPr>
        <p:spPr>
          <a:xfrm>
            <a:off x="226078" y="357800"/>
            <a:ext cx="2808000" cy="9534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2400"/>
              <a:buNone/>
            </a:pPr>
            <a:r>
              <a:rPr lang="en"/>
              <a:t>Reviews and Feedback</a:t>
            </a:r>
            <a:endParaRPr/>
          </a:p>
        </p:txBody>
      </p:sp>
      <p:sp>
        <p:nvSpPr>
          <p:cNvPr id="222" name="Google Shape;222;p30"/>
          <p:cNvSpPr txBox="1"/>
          <p:nvPr>
            <p:ph idx="1" type="body"/>
          </p:nvPr>
        </p:nvSpPr>
        <p:spPr>
          <a:xfrm>
            <a:off x="226075" y="1465800"/>
            <a:ext cx="2808000" cy="31635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200"/>
              <a:buNone/>
            </a:pPr>
            <a:r>
              <a:rPr lang="en" sz="1400" u="sng">
                <a:solidFill>
                  <a:schemeClr val="hlink"/>
                </a:solidFill>
                <a:hlinkClick r:id="rId3"/>
              </a:rPr>
              <a:t>https://eltplanning.com/2018/10/14/book-review-stories-without-end/</a:t>
            </a:r>
            <a:endParaRPr sz="1400"/>
          </a:p>
          <a:p>
            <a:pPr indent="0" lvl="0" marL="0" rtl="0" algn="l">
              <a:lnSpc>
                <a:spcPct val="115000"/>
              </a:lnSpc>
              <a:spcBef>
                <a:spcPts val="1600"/>
              </a:spcBef>
              <a:spcAft>
                <a:spcPts val="0"/>
              </a:spcAft>
              <a:buSzPts val="1200"/>
              <a:buNone/>
            </a:pPr>
            <a:r>
              <a:rPr lang="en" sz="1400" u="sng">
                <a:solidFill>
                  <a:schemeClr val="hlink"/>
                </a:solidFill>
                <a:hlinkClick r:id="rId4"/>
              </a:rPr>
              <a:t>https://eltplanning.files.wordpress.com/2018/10/stories2.png</a:t>
            </a:r>
            <a:endParaRPr sz="1400"/>
          </a:p>
          <a:p>
            <a:pPr indent="0" lvl="0" marL="0" rtl="0" algn="l">
              <a:lnSpc>
                <a:spcPct val="115000"/>
              </a:lnSpc>
              <a:spcBef>
                <a:spcPts val="1600"/>
              </a:spcBef>
              <a:spcAft>
                <a:spcPts val="1600"/>
              </a:spcAft>
              <a:buSzPts val="1200"/>
              <a:buNone/>
            </a:pPr>
            <a:r>
              <a:rPr lang="en" sz="1400" u="sng">
                <a:solidFill>
                  <a:schemeClr val="hlink"/>
                </a:solidFill>
                <a:hlinkClick r:id="rId5"/>
              </a:rPr>
              <a:t>https://www.netgalley.com/book/139397/reviews</a:t>
            </a:r>
            <a:endParaRPr sz="1400"/>
          </a:p>
        </p:txBody>
      </p:sp>
      <p:sp>
        <p:nvSpPr>
          <p:cNvPr id="223" name="Google Shape;223;p30"/>
          <p:cNvSpPr txBox="1"/>
          <p:nvPr/>
        </p:nvSpPr>
        <p:spPr>
          <a:xfrm>
            <a:off x="3601050" y="263950"/>
            <a:ext cx="5232000" cy="4713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050"/>
              <a:buFont typeface="Arial"/>
              <a:buNone/>
            </a:pPr>
            <a:r>
              <a:rPr b="1" i="0" lang="en" sz="1050" u="none" cap="none" strike="noStrike">
                <a:solidFill>
                  <a:srgbClr val="4A4A4A"/>
                </a:solidFill>
                <a:latin typeface="Arial"/>
                <a:ea typeface="Arial"/>
                <a:cs typeface="Arial"/>
                <a:sym typeface="Arial"/>
              </a:rPr>
              <a:t>Praise for </a:t>
            </a:r>
            <a:r>
              <a:rPr b="1" i="1" lang="en" sz="1050" u="none" cap="none" strike="noStrike">
                <a:solidFill>
                  <a:srgbClr val="4A4A4A"/>
                </a:solidFill>
                <a:latin typeface="Arial"/>
                <a:ea typeface="Arial"/>
                <a:cs typeface="Arial"/>
                <a:sym typeface="Arial"/>
              </a:rPr>
              <a:t>Stories Without End</a:t>
            </a:r>
            <a:endParaRPr b="1" i="1" sz="1050" u="none" cap="none" strike="noStrike">
              <a:solidFill>
                <a:srgbClr val="4A4A4A"/>
              </a:solidFill>
              <a:latin typeface="Arial"/>
              <a:ea typeface="Arial"/>
              <a:cs typeface="Arial"/>
              <a:sym typeface="Arial"/>
            </a:endParaRPr>
          </a:p>
          <a:p>
            <a:pPr indent="0" lvl="0" marL="0" marR="0" rtl="0" algn="l">
              <a:lnSpc>
                <a:spcPct val="115000"/>
              </a:lnSpc>
              <a:spcBef>
                <a:spcPts val="800"/>
              </a:spcBef>
              <a:spcAft>
                <a:spcPts val="0"/>
              </a:spcAft>
              <a:buClr>
                <a:srgbClr val="000000"/>
              </a:buClr>
              <a:buSzPts val="1050"/>
              <a:buFont typeface="Arial"/>
              <a:buNone/>
            </a:pPr>
            <a:r>
              <a:rPr b="0" i="0" lang="en" sz="1050" u="none" cap="none" strike="noStrike">
                <a:solidFill>
                  <a:srgbClr val="4A4A4A"/>
                </a:solidFill>
                <a:latin typeface="Arial"/>
                <a:ea typeface="Arial"/>
                <a:cs typeface="Arial"/>
                <a:sym typeface="Arial"/>
              </a:rPr>
              <a:t>"All the English textbooks I've ever used had boring, but this is so unique." —Yurie S., ESL student</a:t>
            </a:r>
            <a:endParaRPr b="0" i="0" sz="1050" u="none" cap="none" strike="noStrike">
              <a:solidFill>
                <a:srgbClr val="4A4A4A"/>
              </a:solidFill>
              <a:latin typeface="Arial"/>
              <a:ea typeface="Arial"/>
              <a:cs typeface="Arial"/>
              <a:sym typeface="Arial"/>
            </a:endParaRPr>
          </a:p>
          <a:p>
            <a:pPr indent="0" lvl="0" marL="0" marR="0" rtl="0" algn="l">
              <a:lnSpc>
                <a:spcPct val="115000"/>
              </a:lnSpc>
              <a:spcBef>
                <a:spcPts val="800"/>
              </a:spcBef>
              <a:spcAft>
                <a:spcPts val="0"/>
              </a:spcAft>
              <a:buClr>
                <a:srgbClr val="000000"/>
              </a:buClr>
              <a:buSzPts val="1050"/>
              <a:buFont typeface="Arial"/>
              <a:buNone/>
            </a:pPr>
            <a:r>
              <a:rPr b="0" i="0" lang="en" sz="1050" u="none" cap="none" strike="noStrike">
                <a:solidFill>
                  <a:srgbClr val="4A4A4A"/>
                </a:solidFill>
                <a:latin typeface="Arial"/>
                <a:ea typeface="Arial"/>
                <a:cs typeface="Arial"/>
                <a:sym typeface="Arial"/>
              </a:rPr>
              <a:t>"Well-thought-out approach to using fiction in an ESOL environment"—Andrew L., Professor MATESOL, Concordia University</a:t>
            </a:r>
            <a:endParaRPr b="0" i="0" sz="1050" u="none" cap="none" strike="noStrike">
              <a:solidFill>
                <a:srgbClr val="4A4A4A"/>
              </a:solidFill>
              <a:latin typeface="Arial"/>
              <a:ea typeface="Arial"/>
              <a:cs typeface="Arial"/>
              <a:sym typeface="Arial"/>
            </a:endParaRPr>
          </a:p>
          <a:p>
            <a:pPr indent="0" lvl="0" marL="0" marR="0" rtl="0" algn="l">
              <a:lnSpc>
                <a:spcPct val="115000"/>
              </a:lnSpc>
              <a:spcBef>
                <a:spcPts val="800"/>
              </a:spcBef>
              <a:spcAft>
                <a:spcPts val="0"/>
              </a:spcAft>
              <a:buClr>
                <a:srgbClr val="000000"/>
              </a:buClr>
              <a:buSzPts val="1050"/>
              <a:buFont typeface="Arial"/>
              <a:buNone/>
            </a:pPr>
            <a:r>
              <a:rPr b="0" i="0" lang="en" sz="1050" u="none" cap="none" strike="noStrike">
                <a:solidFill>
                  <a:srgbClr val="4A4A4A"/>
                </a:solidFill>
                <a:latin typeface="Arial"/>
                <a:ea typeface="Arial"/>
                <a:cs typeface="Arial"/>
                <a:sym typeface="Arial"/>
              </a:rPr>
              <a:t>"This book is a wonderful jumping point for creative writing in the classroom. You could use this book for any age/grade and adapt the expectation of a creative response to suit" —Carmen M., Educator</a:t>
            </a:r>
            <a:endParaRPr b="0" i="0" sz="1050" u="none" cap="none" strike="noStrike">
              <a:solidFill>
                <a:srgbClr val="4A4A4A"/>
              </a:solidFill>
              <a:latin typeface="Arial"/>
              <a:ea typeface="Arial"/>
              <a:cs typeface="Arial"/>
              <a:sym typeface="Arial"/>
            </a:endParaRPr>
          </a:p>
          <a:p>
            <a:pPr indent="0" lvl="0" marL="0" marR="0" rtl="0" algn="l">
              <a:lnSpc>
                <a:spcPct val="115000"/>
              </a:lnSpc>
              <a:spcBef>
                <a:spcPts val="800"/>
              </a:spcBef>
              <a:spcAft>
                <a:spcPts val="0"/>
              </a:spcAft>
              <a:buClr>
                <a:srgbClr val="000000"/>
              </a:buClr>
              <a:buSzPts val="1050"/>
              <a:buFont typeface="Arial"/>
              <a:buNone/>
            </a:pPr>
            <a:r>
              <a:rPr b="0" i="0" lang="en" sz="1050" u="none" cap="none" strike="noStrike">
                <a:solidFill>
                  <a:srgbClr val="4A4A4A"/>
                </a:solidFill>
                <a:latin typeface="Arial"/>
                <a:ea typeface="Arial"/>
                <a:cs typeface="Arial"/>
                <a:sym typeface="Arial"/>
              </a:rPr>
              <a:t>"Every classroom should own a copy of this book. Heck, All of us who journal or write for ourselves should won this book! I love the idea of story prompts." —Catherine H., Writer</a:t>
            </a:r>
            <a:endParaRPr b="0" i="0" sz="1050" u="none" cap="none" strike="noStrike">
              <a:solidFill>
                <a:srgbClr val="4A4A4A"/>
              </a:solidFill>
              <a:latin typeface="Arial"/>
              <a:ea typeface="Arial"/>
              <a:cs typeface="Arial"/>
              <a:sym typeface="Arial"/>
            </a:endParaRPr>
          </a:p>
          <a:p>
            <a:pPr indent="0" lvl="0" marL="0" marR="0" rtl="0" algn="l">
              <a:lnSpc>
                <a:spcPct val="115000"/>
              </a:lnSpc>
              <a:spcBef>
                <a:spcPts val="800"/>
              </a:spcBef>
              <a:spcAft>
                <a:spcPts val="0"/>
              </a:spcAft>
              <a:buClr>
                <a:srgbClr val="000000"/>
              </a:buClr>
              <a:buSzPts val="1050"/>
              <a:buFont typeface="Arial"/>
              <a:buNone/>
            </a:pPr>
            <a:r>
              <a:rPr b="0" i="0" lang="en" sz="1050" u="none" cap="none" strike="noStrike">
                <a:solidFill>
                  <a:srgbClr val="4A4A4A"/>
                </a:solidFill>
                <a:latin typeface="Arial"/>
                <a:ea typeface="Arial"/>
                <a:cs typeface="Arial"/>
                <a:sym typeface="Arial"/>
              </a:rPr>
              <a:t>I loved the stories and ideas in this book, definitely will be found in our library for me or other teachers to use as a resource. I hope more editions like this come out for next year. —Diane K., School Librarian</a:t>
            </a:r>
            <a:endParaRPr b="0" i="0" sz="1050" u="none" cap="none" strike="noStrike">
              <a:solidFill>
                <a:srgbClr val="4A4A4A"/>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000"/>
              <a:buFont typeface="Arial"/>
              <a:buNone/>
            </a:pPr>
            <a:r>
              <a:t/>
            </a:r>
            <a:endParaRPr b="1" i="0" sz="1000" u="none" cap="none" strike="noStrike">
              <a:solidFill>
                <a:srgbClr val="333333"/>
              </a:solidFill>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1"/>
          <p:cNvSpPr txBox="1"/>
          <p:nvPr>
            <p:ph type="title"/>
          </p:nvPr>
        </p:nvSpPr>
        <p:spPr>
          <a:xfrm>
            <a:off x="226078" y="357800"/>
            <a:ext cx="2808000" cy="9534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2400"/>
              <a:buNone/>
            </a:pPr>
            <a:r>
              <a:rPr lang="en"/>
              <a:t>Reviews and Feedback</a:t>
            </a:r>
            <a:endParaRPr/>
          </a:p>
        </p:txBody>
      </p:sp>
      <p:sp>
        <p:nvSpPr>
          <p:cNvPr id="229" name="Google Shape;229;p31"/>
          <p:cNvSpPr txBox="1"/>
          <p:nvPr>
            <p:ph idx="1" type="body"/>
          </p:nvPr>
        </p:nvSpPr>
        <p:spPr>
          <a:xfrm>
            <a:off x="226075" y="1465800"/>
            <a:ext cx="2808000" cy="31635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200"/>
              <a:buNone/>
            </a:pPr>
            <a:r>
              <a:rPr lang="en" sz="1400" u="sng">
                <a:solidFill>
                  <a:schemeClr val="hlink"/>
                </a:solidFill>
                <a:hlinkClick r:id="rId3"/>
              </a:rPr>
              <a:t>https://eltplanning.com/2018/10/14/book-review-stories-without-end/</a:t>
            </a:r>
            <a:endParaRPr sz="1400"/>
          </a:p>
          <a:p>
            <a:pPr indent="0" lvl="0" marL="0" rtl="0" algn="l">
              <a:lnSpc>
                <a:spcPct val="115000"/>
              </a:lnSpc>
              <a:spcBef>
                <a:spcPts val="1600"/>
              </a:spcBef>
              <a:spcAft>
                <a:spcPts val="0"/>
              </a:spcAft>
              <a:buSzPts val="1200"/>
              <a:buNone/>
            </a:pPr>
            <a:r>
              <a:rPr lang="en" sz="1400" u="sng">
                <a:solidFill>
                  <a:schemeClr val="hlink"/>
                </a:solidFill>
                <a:hlinkClick r:id="rId4"/>
              </a:rPr>
              <a:t>https://eltplanning.files.wordpress.com/2018/10/stories2.png</a:t>
            </a:r>
            <a:endParaRPr sz="1400"/>
          </a:p>
          <a:p>
            <a:pPr indent="0" lvl="0" marL="0" rtl="0" algn="l">
              <a:lnSpc>
                <a:spcPct val="115000"/>
              </a:lnSpc>
              <a:spcBef>
                <a:spcPts val="1600"/>
              </a:spcBef>
              <a:spcAft>
                <a:spcPts val="1600"/>
              </a:spcAft>
              <a:buSzPts val="1200"/>
              <a:buNone/>
            </a:pPr>
            <a:r>
              <a:rPr lang="en" sz="1400" u="sng">
                <a:solidFill>
                  <a:schemeClr val="hlink"/>
                </a:solidFill>
                <a:hlinkClick r:id="rId5"/>
              </a:rPr>
              <a:t>https://www.netgalley.com/book/139397/reviews</a:t>
            </a:r>
            <a:endParaRPr sz="1400"/>
          </a:p>
        </p:txBody>
      </p:sp>
      <p:sp>
        <p:nvSpPr>
          <p:cNvPr id="230" name="Google Shape;230;p31"/>
          <p:cNvSpPr txBox="1"/>
          <p:nvPr/>
        </p:nvSpPr>
        <p:spPr>
          <a:xfrm>
            <a:off x="3601050" y="263950"/>
            <a:ext cx="5232000" cy="471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333333"/>
                </a:solidFill>
                <a:latin typeface="Verdana"/>
                <a:ea typeface="Verdana"/>
                <a:cs typeface="Verdana"/>
                <a:sym typeface="Verdana"/>
              </a:rPr>
              <a:t>Things I like about the stories</a:t>
            </a:r>
            <a:endParaRPr b="1" i="0" sz="1000" u="none" cap="none" strike="noStrike">
              <a:solidFill>
                <a:srgbClr val="333333"/>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000"/>
              <a:buFont typeface="Arial"/>
              <a:buNone/>
            </a:pPr>
            <a:r>
              <a:rPr lang="en" sz="1000">
                <a:solidFill>
                  <a:srgbClr val="333333"/>
                </a:solidFill>
                <a:latin typeface="Verdana"/>
                <a:ea typeface="Verdana"/>
                <a:cs typeface="Verdana"/>
                <a:sym typeface="Verdana"/>
              </a:rPr>
              <a:t>“</a:t>
            </a:r>
            <a:r>
              <a:rPr b="0" i="0" lang="en" sz="1000" u="none" cap="none" strike="noStrike">
                <a:solidFill>
                  <a:srgbClr val="333333"/>
                </a:solidFill>
                <a:latin typeface="Verdana"/>
                <a:ea typeface="Verdana"/>
                <a:cs typeface="Verdana"/>
                <a:sym typeface="Verdana"/>
              </a:rPr>
              <a:t>I like the fact that most </a:t>
            </a:r>
            <a:r>
              <a:rPr b="1" i="0" lang="en" sz="1000" u="none" cap="none" strike="noStrike">
                <a:solidFill>
                  <a:srgbClr val="333333"/>
                </a:solidFill>
                <a:latin typeface="Verdana"/>
                <a:ea typeface="Verdana"/>
                <a:cs typeface="Verdana"/>
                <a:sym typeface="Verdana"/>
              </a:rPr>
              <a:t>texts in this book don’t seem to be graded</a:t>
            </a:r>
            <a:r>
              <a:rPr b="0" i="0" lang="en" sz="1000" u="none" cap="none" strike="noStrike">
                <a:solidFill>
                  <a:srgbClr val="333333"/>
                </a:solidFill>
                <a:latin typeface="Verdana"/>
                <a:ea typeface="Verdana"/>
                <a:cs typeface="Verdana"/>
                <a:sym typeface="Verdana"/>
              </a:rPr>
              <a:t>. I spend a lot of my time as a materials writer grading texts, and at times this takes away the richness, perhaps authenticity too. I see why the writer has opted to provide pre-teaching tasks as the language can be challenging at times (</a:t>
            </a:r>
            <a:r>
              <a:rPr b="0" i="1" lang="en" sz="1000" u="none" cap="none" strike="noStrike">
                <a:solidFill>
                  <a:srgbClr val="333333"/>
                </a:solidFill>
                <a:latin typeface="Verdana"/>
                <a:ea typeface="Verdana"/>
                <a:cs typeface="Verdana"/>
                <a:sym typeface="Verdana"/>
              </a:rPr>
              <a:t>milquetoast</a:t>
            </a:r>
            <a:r>
              <a:rPr b="0" i="0" lang="en" sz="1000" u="none" cap="none" strike="noStrike">
                <a:solidFill>
                  <a:srgbClr val="333333"/>
                </a:solidFill>
                <a:latin typeface="Verdana"/>
                <a:ea typeface="Verdana"/>
                <a:cs typeface="Verdana"/>
                <a:sym typeface="Verdana"/>
              </a:rPr>
              <a:t> was a new word for me!). Sure, there can be benefits to simplifying a text, but </a:t>
            </a:r>
            <a:r>
              <a:rPr b="1" i="0" lang="en" sz="1000" u="none" cap="none" strike="noStrike">
                <a:solidFill>
                  <a:srgbClr val="333333"/>
                </a:solidFill>
                <a:latin typeface="Verdana"/>
                <a:ea typeface="Verdana"/>
                <a:cs typeface="Verdana"/>
                <a:sym typeface="Verdana"/>
              </a:rPr>
              <a:t>it’s nice to be presented with a resource that provides texts as intended</a:t>
            </a:r>
            <a:r>
              <a:rPr b="0" i="0" lang="en" sz="1000" u="none" cap="none" strike="noStrike">
                <a:solidFill>
                  <a:srgbClr val="333333"/>
                </a:solidFill>
                <a:latin typeface="Verdana"/>
                <a:ea typeface="Verdana"/>
                <a:cs typeface="Verdana"/>
                <a:sym typeface="Verdana"/>
              </a:rPr>
              <a:t>.</a:t>
            </a:r>
            <a:r>
              <a:rPr lang="en" sz="1000">
                <a:solidFill>
                  <a:srgbClr val="333333"/>
                </a:solidFill>
                <a:latin typeface="Verdana"/>
                <a:ea typeface="Verdana"/>
                <a:cs typeface="Verdana"/>
                <a:sym typeface="Verdana"/>
              </a:rPr>
              <a:t>”</a:t>
            </a:r>
            <a:endParaRPr sz="1000">
              <a:solidFill>
                <a:srgbClr val="333333"/>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000"/>
              <a:buFont typeface="Arial"/>
              <a:buNone/>
            </a:pPr>
            <a:r>
              <a:t/>
            </a:r>
            <a:endParaRPr sz="1000">
              <a:solidFill>
                <a:srgbClr val="333333"/>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000"/>
              <a:buFont typeface="Arial"/>
              <a:buNone/>
            </a:pPr>
            <a:r>
              <a:rPr lang="en" sz="1000">
                <a:solidFill>
                  <a:srgbClr val="333333"/>
                </a:solidFill>
                <a:latin typeface="Verdana"/>
                <a:ea typeface="Verdana"/>
                <a:cs typeface="Verdana"/>
                <a:sym typeface="Verdana"/>
              </a:rPr>
              <a:t>“</a:t>
            </a:r>
            <a:r>
              <a:rPr b="0" i="0" lang="en" sz="1000" u="none" cap="none" strike="noStrike">
                <a:solidFill>
                  <a:srgbClr val="333333"/>
                </a:solidFill>
                <a:latin typeface="Verdana"/>
                <a:ea typeface="Verdana"/>
                <a:cs typeface="Verdana"/>
                <a:sym typeface="Verdana"/>
              </a:rPr>
              <a:t>The </a:t>
            </a:r>
            <a:r>
              <a:rPr b="1" i="0" lang="en" sz="1000" u="none" cap="none" strike="noStrike">
                <a:solidFill>
                  <a:srgbClr val="333333"/>
                </a:solidFill>
                <a:latin typeface="Verdana"/>
                <a:ea typeface="Verdana"/>
                <a:cs typeface="Verdana"/>
                <a:sym typeface="Verdana"/>
              </a:rPr>
              <a:t>text topics overall are interesting and useful</a:t>
            </a:r>
            <a:r>
              <a:rPr b="0" i="0" lang="en" sz="1000" u="none" cap="none" strike="noStrike">
                <a:solidFill>
                  <a:srgbClr val="333333"/>
                </a:solidFill>
                <a:latin typeface="Verdana"/>
                <a:ea typeface="Verdana"/>
                <a:cs typeface="Verdana"/>
                <a:sym typeface="Verdana"/>
              </a:rPr>
              <a:t>. In my context, I’d say about half of them would ‘work’ – by that I mean </a:t>
            </a:r>
            <a:r>
              <a:rPr b="1" i="0" lang="en" sz="1000" u="none" cap="none" strike="noStrike">
                <a:solidFill>
                  <a:srgbClr val="333333"/>
                </a:solidFill>
                <a:latin typeface="Verdana"/>
                <a:ea typeface="Verdana"/>
                <a:cs typeface="Verdana"/>
                <a:sym typeface="Verdana"/>
              </a:rPr>
              <a:t>engage my students, prompt discussion and have relevance</a:t>
            </a:r>
            <a:r>
              <a:rPr b="0" i="0" lang="en" sz="1000" u="none" cap="none" strike="noStrike">
                <a:solidFill>
                  <a:srgbClr val="333333"/>
                </a:solidFill>
                <a:latin typeface="Verdana"/>
                <a:ea typeface="Verdana"/>
                <a:cs typeface="Verdana"/>
                <a:sym typeface="Verdana"/>
              </a:rPr>
              <a:t>. This book has arrived just at the right time for me, with our school promoting a ‘Reading Challenge’ this term. I know some of my students shy away from this initiative each year – the aim is to read 1-4 books across term. That’s ambitious for my students, and these </a:t>
            </a:r>
            <a:r>
              <a:rPr b="1" i="0" lang="en" sz="1000" u="none" cap="none" strike="noStrike">
                <a:solidFill>
                  <a:srgbClr val="333333"/>
                </a:solidFill>
                <a:latin typeface="Verdana"/>
                <a:ea typeface="Verdana"/>
                <a:cs typeface="Verdana"/>
                <a:sym typeface="Verdana"/>
              </a:rPr>
              <a:t>short-stories will be more accessible</a:t>
            </a:r>
            <a:r>
              <a:rPr b="0" i="0" lang="en" sz="1000" u="none" cap="none" strike="noStrike">
                <a:solidFill>
                  <a:srgbClr val="333333"/>
                </a:solidFill>
                <a:latin typeface="Verdana"/>
                <a:ea typeface="Verdana"/>
                <a:cs typeface="Verdana"/>
                <a:sym typeface="Verdana"/>
              </a:rPr>
              <a:t>.</a:t>
            </a:r>
            <a:r>
              <a:rPr lang="en" sz="1000">
                <a:solidFill>
                  <a:srgbClr val="333333"/>
                </a:solidFill>
                <a:latin typeface="Verdana"/>
                <a:ea typeface="Verdana"/>
                <a:cs typeface="Verdana"/>
                <a:sym typeface="Verdana"/>
              </a:rPr>
              <a:t>”</a:t>
            </a:r>
            <a:endParaRPr b="0" i="0" sz="1000" u="none" cap="none" strike="noStrike">
              <a:solidFill>
                <a:srgbClr val="333333"/>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333333"/>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333333"/>
                </a:solidFill>
                <a:latin typeface="Verdana"/>
                <a:ea typeface="Verdana"/>
                <a:cs typeface="Verdana"/>
                <a:sym typeface="Verdana"/>
              </a:rPr>
              <a:t>I</a:t>
            </a:r>
            <a:r>
              <a:rPr lang="en" sz="1000">
                <a:solidFill>
                  <a:srgbClr val="333333"/>
                </a:solidFill>
                <a:latin typeface="Verdana"/>
                <a:ea typeface="Verdana"/>
                <a:cs typeface="Verdana"/>
                <a:sym typeface="Verdana"/>
              </a:rPr>
              <a:t>”</a:t>
            </a:r>
            <a:r>
              <a:rPr b="0" i="0" lang="en" sz="1000" u="none" cap="none" strike="noStrike">
                <a:solidFill>
                  <a:srgbClr val="333333"/>
                </a:solidFill>
                <a:latin typeface="Verdana"/>
                <a:ea typeface="Verdana"/>
                <a:cs typeface="Verdana"/>
                <a:sym typeface="Verdana"/>
              </a:rPr>
              <a:t> particularly like the </a:t>
            </a:r>
            <a:r>
              <a:rPr b="1" i="0" lang="en" sz="1000" u="none" cap="none" strike="noStrike">
                <a:solidFill>
                  <a:srgbClr val="333333"/>
                </a:solidFill>
                <a:latin typeface="Verdana"/>
                <a:ea typeface="Verdana"/>
                <a:cs typeface="Verdana"/>
                <a:sym typeface="Verdana"/>
              </a:rPr>
              <a:t>stories that address technology and some of the issues with it</a:t>
            </a:r>
            <a:r>
              <a:rPr b="0" i="0" lang="en" sz="1000" u="none" cap="none" strike="noStrike">
                <a:solidFill>
                  <a:srgbClr val="333333"/>
                </a:solidFill>
                <a:latin typeface="Verdana"/>
                <a:ea typeface="Verdana"/>
                <a:cs typeface="Verdana"/>
                <a:sym typeface="Verdana"/>
              </a:rPr>
              <a:t> – people too distracted by their phones to notice the world around them, robots taking over from teachers, etc. I can see these really engaging my learners, as will the more standard texts in the book – like a ghost story, a fairy tale, etc. Overall, there’s a </a:t>
            </a:r>
            <a:r>
              <a:rPr b="1" i="0" lang="en" sz="1000" u="none" cap="none" strike="noStrike">
                <a:solidFill>
                  <a:srgbClr val="333333"/>
                </a:solidFill>
                <a:latin typeface="Verdana"/>
                <a:ea typeface="Verdana"/>
                <a:cs typeface="Verdana"/>
                <a:sym typeface="Verdana"/>
              </a:rPr>
              <a:t>good range of texts</a:t>
            </a:r>
            <a:r>
              <a:rPr b="0" i="0" lang="en" sz="1000" u="none" cap="none" strike="noStrike">
                <a:solidFill>
                  <a:srgbClr val="333333"/>
                </a:solidFill>
                <a:latin typeface="Verdana"/>
                <a:ea typeface="Verdana"/>
                <a:cs typeface="Verdana"/>
                <a:sym typeface="Verdana"/>
              </a:rPr>
              <a:t> in there for sure.</a:t>
            </a:r>
            <a:r>
              <a:rPr lang="en" sz="1000">
                <a:solidFill>
                  <a:srgbClr val="333333"/>
                </a:solidFill>
                <a:latin typeface="Verdana"/>
                <a:ea typeface="Verdana"/>
                <a:cs typeface="Verdana"/>
                <a:sym typeface="Verdana"/>
              </a:rPr>
              <a:t>”</a:t>
            </a:r>
            <a:endParaRPr sz="1000">
              <a:solidFill>
                <a:srgbClr val="333333"/>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000"/>
              <a:buFont typeface="Arial"/>
              <a:buNone/>
            </a:pPr>
            <a:r>
              <a:t/>
            </a:r>
            <a:endParaRPr sz="1000">
              <a:solidFill>
                <a:srgbClr val="333333"/>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333333"/>
                </a:solidFill>
                <a:latin typeface="Verdana"/>
                <a:ea typeface="Verdana"/>
                <a:cs typeface="Verdana"/>
                <a:sym typeface="Verdana"/>
              </a:rPr>
              <a:t>Views on the book as a whole</a:t>
            </a:r>
            <a:endParaRPr b="1" i="0" sz="1000" u="none" cap="none" strike="noStrike">
              <a:solidFill>
                <a:srgbClr val="333333"/>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000"/>
              <a:buFont typeface="Arial"/>
              <a:buNone/>
            </a:pPr>
            <a:r>
              <a:rPr lang="en" sz="1000">
                <a:solidFill>
                  <a:srgbClr val="333333"/>
                </a:solidFill>
                <a:latin typeface="Verdana"/>
                <a:ea typeface="Verdana"/>
                <a:cs typeface="Verdana"/>
                <a:sym typeface="Verdana"/>
              </a:rPr>
              <a:t>“</a:t>
            </a:r>
            <a:r>
              <a:rPr b="0" i="0" lang="en" sz="1000" u="none" cap="none" strike="noStrike">
                <a:solidFill>
                  <a:srgbClr val="333333"/>
                </a:solidFill>
                <a:latin typeface="Verdana"/>
                <a:ea typeface="Verdana"/>
                <a:cs typeface="Verdana"/>
                <a:sym typeface="Verdana"/>
              </a:rPr>
              <a:t>I think a lot of the stories will engage my learners. The accompanying activities are generally a good starting point for planning. I like the fact that the writer hasn’t gone too overboard here, just providing a skeleton of ideas that’s there to be adapted.</a:t>
            </a:r>
            <a:r>
              <a:rPr lang="en" sz="1000">
                <a:solidFill>
                  <a:srgbClr val="333333"/>
                </a:solidFill>
                <a:latin typeface="Verdana"/>
                <a:ea typeface="Verdana"/>
                <a:cs typeface="Verdana"/>
                <a:sym typeface="Verdana"/>
              </a:rPr>
              <a:t>”</a:t>
            </a:r>
            <a:r>
              <a:rPr b="0" i="0" lang="en" sz="1000" u="none" cap="none" strike="noStrike">
                <a:solidFill>
                  <a:srgbClr val="333333"/>
                </a:solidFill>
                <a:latin typeface="Verdana"/>
                <a:ea typeface="Verdana"/>
                <a:cs typeface="Verdana"/>
                <a:sym typeface="Verdana"/>
              </a:rPr>
              <a:t> </a:t>
            </a:r>
            <a:r>
              <a:rPr b="0" i="0" lang="en" sz="1200" u="none" cap="none" strike="noStrike">
                <a:solidFill>
                  <a:srgbClr val="333333"/>
                </a:solidFill>
                <a:latin typeface="Verdana"/>
                <a:ea typeface="Verdana"/>
                <a:cs typeface="Verdana"/>
                <a:sym typeface="Verdana"/>
              </a:rPr>
              <a:t>(“</a:t>
            </a:r>
            <a:r>
              <a:rPr b="0" i="0" lang="en" sz="1200" u="none" cap="none" strike="noStrike">
                <a:solidFill>
                  <a:srgbClr val="333333"/>
                </a:solidFill>
                <a:latin typeface="Arial"/>
                <a:ea typeface="Arial"/>
                <a:cs typeface="Arial"/>
                <a:sym typeface="Arial"/>
              </a:rPr>
              <a:t>Book review: Stories Without End”, 2018).</a:t>
            </a:r>
            <a:endParaRPr b="1" i="0" sz="1200" u="none" cap="none" strike="noStrike">
              <a:solidFill>
                <a:srgbClr val="333333"/>
              </a:solidFill>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4"/>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3200"/>
              <a:buNone/>
            </a:pPr>
            <a:r>
              <a:rPr lang="en"/>
              <a:t>Contents </a:t>
            </a:r>
            <a:endParaRPr/>
          </a:p>
        </p:txBody>
      </p:sp>
      <p:sp>
        <p:nvSpPr>
          <p:cNvPr id="76" name="Google Shape;76;p14"/>
          <p:cNvSpPr txBox="1"/>
          <p:nvPr>
            <p:ph idx="1" type="body"/>
          </p:nvPr>
        </p:nvSpPr>
        <p:spPr>
          <a:xfrm>
            <a:off x="471900" y="1919075"/>
            <a:ext cx="4518900" cy="2171700"/>
          </a:xfrm>
          <a:prstGeom prst="rect">
            <a:avLst/>
          </a:prstGeom>
          <a:noFill/>
          <a:ln>
            <a:noFill/>
          </a:ln>
        </p:spPr>
        <p:txBody>
          <a:bodyPr anchorCtr="0" anchor="t" bIns="91425" lIns="91425" spcFirstLastPara="1" rIns="91425" wrap="square" tIns="91425">
            <a:normAutofit fontScale="92500"/>
          </a:bodyPr>
          <a:lstStyle/>
          <a:p>
            <a:pPr indent="-334327" lvl="0" marL="457200" rtl="0" algn="l">
              <a:lnSpc>
                <a:spcPct val="115000"/>
              </a:lnSpc>
              <a:spcBef>
                <a:spcPts val="0"/>
              </a:spcBef>
              <a:spcAft>
                <a:spcPts val="0"/>
              </a:spcAft>
              <a:buSzPct val="100000"/>
              <a:buAutoNum type="arabicPeriod"/>
            </a:pPr>
            <a:r>
              <a:rPr lang="en"/>
              <a:t>Background/Why I wrote these materials </a:t>
            </a:r>
            <a:endParaRPr/>
          </a:p>
          <a:p>
            <a:pPr indent="-334327" lvl="0" marL="457200" rtl="0" algn="l">
              <a:lnSpc>
                <a:spcPct val="115000"/>
              </a:lnSpc>
              <a:spcBef>
                <a:spcPts val="0"/>
              </a:spcBef>
              <a:spcAft>
                <a:spcPts val="0"/>
              </a:spcAft>
              <a:buSzPct val="100000"/>
              <a:buAutoNum type="arabicPeriod"/>
            </a:pPr>
            <a:r>
              <a:rPr lang="en"/>
              <a:t>Methodology</a:t>
            </a:r>
            <a:endParaRPr/>
          </a:p>
          <a:p>
            <a:pPr indent="-334327" lvl="0" marL="457200" rtl="0" algn="l">
              <a:lnSpc>
                <a:spcPct val="115000"/>
              </a:lnSpc>
              <a:spcBef>
                <a:spcPts val="0"/>
              </a:spcBef>
              <a:spcAft>
                <a:spcPts val="0"/>
              </a:spcAft>
              <a:buSzPct val="100000"/>
              <a:buAutoNum type="arabicPeriod"/>
            </a:pPr>
            <a:r>
              <a:rPr lang="en"/>
              <a:t>Background on Collections </a:t>
            </a:r>
            <a:endParaRPr/>
          </a:p>
          <a:p>
            <a:pPr indent="-334327" lvl="0" marL="457200" rtl="0" algn="l">
              <a:lnSpc>
                <a:spcPct val="115000"/>
              </a:lnSpc>
              <a:spcBef>
                <a:spcPts val="0"/>
              </a:spcBef>
              <a:spcAft>
                <a:spcPts val="0"/>
              </a:spcAft>
              <a:buSzPct val="100000"/>
              <a:buAutoNum type="arabicPeriod"/>
            </a:pPr>
            <a:r>
              <a:rPr lang="en"/>
              <a:t>Workshop! - How to use the collections </a:t>
            </a:r>
            <a:endParaRPr/>
          </a:p>
          <a:p>
            <a:pPr indent="-334327" lvl="0" marL="457200" rtl="0" algn="l">
              <a:lnSpc>
                <a:spcPct val="115000"/>
              </a:lnSpc>
              <a:spcBef>
                <a:spcPts val="0"/>
              </a:spcBef>
              <a:spcAft>
                <a:spcPts val="0"/>
              </a:spcAft>
              <a:buSzPct val="100000"/>
              <a:buAutoNum type="arabicPeriod"/>
            </a:pPr>
            <a:r>
              <a:rPr lang="en"/>
              <a:t>References</a:t>
            </a:r>
            <a:endParaRPr/>
          </a:p>
          <a:p>
            <a:pPr indent="0" lvl="0" marL="0" rtl="0" algn="l">
              <a:lnSpc>
                <a:spcPct val="115000"/>
              </a:lnSpc>
              <a:spcBef>
                <a:spcPts val="1600"/>
              </a:spcBef>
              <a:spcAft>
                <a:spcPts val="1600"/>
              </a:spcAft>
              <a:buSzPct val="100000"/>
              <a:buNone/>
            </a:pPr>
            <a:r>
              <a:t/>
            </a:r>
            <a:endParaRPr/>
          </a:p>
        </p:txBody>
      </p:sp>
      <p:pic>
        <p:nvPicPr>
          <p:cNvPr id="77" name="Google Shape;77;p14"/>
          <p:cNvPicPr preferRelativeResize="0"/>
          <p:nvPr/>
        </p:nvPicPr>
        <p:blipFill rotWithShape="1">
          <a:blip r:embed="rId3">
            <a:alphaModFix/>
          </a:blip>
          <a:srcRect b="4317" l="14644" r="16051" t="5364"/>
          <a:stretch/>
        </p:blipFill>
        <p:spPr>
          <a:xfrm>
            <a:off x="7225675" y="0"/>
            <a:ext cx="1939075" cy="2527057"/>
          </a:xfrm>
          <a:prstGeom prst="rect">
            <a:avLst/>
          </a:prstGeom>
          <a:noFill/>
          <a:ln>
            <a:noFill/>
          </a:ln>
        </p:spPr>
      </p:pic>
      <p:pic>
        <p:nvPicPr>
          <p:cNvPr id="78" name="Google Shape;78;p14"/>
          <p:cNvPicPr preferRelativeResize="0"/>
          <p:nvPr/>
        </p:nvPicPr>
        <p:blipFill>
          <a:blip r:embed="rId4">
            <a:alphaModFix/>
          </a:blip>
          <a:stretch>
            <a:fillRect/>
          </a:stretch>
        </p:blipFill>
        <p:spPr>
          <a:xfrm>
            <a:off x="5246437" y="2542733"/>
            <a:ext cx="2019400" cy="2600769"/>
          </a:xfrm>
          <a:prstGeom prst="rect">
            <a:avLst/>
          </a:prstGeom>
          <a:noFill/>
          <a:ln>
            <a:noFill/>
          </a:ln>
        </p:spPr>
      </p:pic>
      <p:pic>
        <p:nvPicPr>
          <p:cNvPr id="79" name="Google Shape;79;p14"/>
          <p:cNvPicPr preferRelativeResize="0"/>
          <p:nvPr/>
        </p:nvPicPr>
        <p:blipFill>
          <a:blip r:embed="rId5">
            <a:alphaModFix/>
          </a:blip>
          <a:stretch>
            <a:fillRect/>
          </a:stretch>
        </p:blipFill>
        <p:spPr>
          <a:xfrm>
            <a:off x="5286600" y="5"/>
            <a:ext cx="1939075" cy="2510120"/>
          </a:xfrm>
          <a:prstGeom prst="rect">
            <a:avLst/>
          </a:prstGeom>
          <a:noFill/>
          <a:ln>
            <a:noFill/>
          </a:ln>
        </p:spPr>
      </p:pic>
      <p:pic>
        <p:nvPicPr>
          <p:cNvPr id="80" name="Google Shape;80;p14"/>
          <p:cNvPicPr preferRelativeResize="0"/>
          <p:nvPr/>
        </p:nvPicPr>
        <p:blipFill>
          <a:blip r:embed="rId6">
            <a:alphaModFix/>
          </a:blip>
          <a:stretch>
            <a:fillRect/>
          </a:stretch>
        </p:blipFill>
        <p:spPr>
          <a:xfrm>
            <a:off x="7291538" y="2698926"/>
            <a:ext cx="1887695" cy="2444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2"/>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2. </a:t>
            </a:r>
            <a:r>
              <a:rPr lang="en"/>
              <a:t>Outside the Box </a:t>
            </a:r>
            <a:endParaRPr/>
          </a:p>
        </p:txBody>
      </p:sp>
      <p:sp>
        <p:nvSpPr>
          <p:cNvPr id="236" name="Google Shape;236;p32"/>
          <p:cNvSpPr txBox="1"/>
          <p:nvPr/>
        </p:nvSpPr>
        <p:spPr>
          <a:xfrm>
            <a:off x="612800" y="715400"/>
            <a:ext cx="4777500" cy="41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Outside the Box </a:t>
            </a:r>
            <a:endParaRPr b="1" sz="1000">
              <a:solidFill>
                <a:srgbClr val="282828"/>
              </a:solidFill>
            </a:endParaRPr>
          </a:p>
          <a:p>
            <a:pPr indent="-317500" lvl="0" marL="457200" rtl="0" algn="l">
              <a:spcBef>
                <a:spcPts val="0"/>
              </a:spcBef>
              <a:spcAft>
                <a:spcPts val="0"/>
              </a:spcAft>
              <a:buSzPts val="1400"/>
              <a:buChar char="●"/>
            </a:pPr>
            <a:r>
              <a:rPr lang="en"/>
              <a:t>50 Total Stories!</a:t>
            </a:r>
            <a:endParaRPr/>
          </a:p>
          <a:p>
            <a:pPr indent="-317500" lvl="1" marL="914400" rtl="0" algn="l">
              <a:spcBef>
                <a:spcPts val="0"/>
              </a:spcBef>
              <a:spcAft>
                <a:spcPts val="0"/>
              </a:spcAft>
              <a:buSzPts val="1400"/>
              <a:buChar char="○"/>
            </a:pPr>
            <a:r>
              <a:rPr lang="en"/>
              <a:t>20 short unfinished stories</a:t>
            </a:r>
            <a:endParaRPr/>
          </a:p>
          <a:p>
            <a:pPr indent="-317500" lvl="1" marL="914400" rtl="0" algn="l">
              <a:spcBef>
                <a:spcPts val="0"/>
              </a:spcBef>
              <a:spcAft>
                <a:spcPts val="0"/>
              </a:spcAft>
              <a:buSzPts val="1400"/>
              <a:buChar char="○"/>
            </a:pPr>
            <a:r>
              <a:rPr lang="en"/>
              <a:t>15x2 pairs of stories: 1 unfinished and 1 completed. The longer finished stories can be used as examples for student writing or as readings on their own. </a:t>
            </a:r>
            <a:endParaRPr/>
          </a:p>
          <a:p>
            <a:pPr indent="-317500" lvl="0" marL="457200" rtl="0" algn="l">
              <a:spcBef>
                <a:spcPts val="0"/>
              </a:spcBef>
              <a:spcAft>
                <a:spcPts val="0"/>
              </a:spcAft>
              <a:buSzPts val="1400"/>
              <a:buChar char="●"/>
            </a:pPr>
            <a:r>
              <a:rPr lang="en"/>
              <a:t>Each story is supported with questions and vocabulary activities to introduce the story, discussion questions, and a variety of creative projects.</a:t>
            </a:r>
            <a:endParaRPr/>
          </a:p>
          <a:p>
            <a:pPr indent="-317500" lvl="0" marL="457200" rtl="0" algn="l">
              <a:spcBef>
                <a:spcPts val="0"/>
              </a:spcBef>
              <a:spcAft>
                <a:spcPts val="0"/>
              </a:spcAft>
              <a:buSzPts val="1400"/>
              <a:buChar char="●"/>
            </a:pPr>
            <a:r>
              <a:rPr lang="en"/>
              <a:t>Longer stories include comprehension questions and writing questions that can be used as assessments or in class, as well as the vocabulary activity, discussion questions, and creative projects.</a:t>
            </a:r>
            <a:endParaRPr/>
          </a:p>
          <a:p>
            <a:pPr indent="-317500" lvl="0" marL="457200" rtl="0" algn="l">
              <a:spcBef>
                <a:spcPts val="0"/>
              </a:spcBef>
              <a:spcAft>
                <a:spcPts val="0"/>
              </a:spcAft>
              <a:buSzPts val="1400"/>
              <a:buChar char="●"/>
            </a:pPr>
            <a:r>
              <a:rPr lang="en"/>
              <a:t>An appendix of 15 supplemental worksheets to extend the stories. Activities include writing a summary, rewriting the story, creating a fantasy world, and evaluating common sci-fi/fantasy genre elements in a story.</a:t>
            </a:r>
            <a:endParaRPr/>
          </a:p>
          <a:p>
            <a:pPr indent="0" lvl="0" marL="0" rtl="0" algn="l">
              <a:spcBef>
                <a:spcPts val="0"/>
              </a:spcBef>
              <a:spcAft>
                <a:spcPts val="0"/>
              </a:spcAft>
              <a:buNone/>
            </a:pPr>
            <a:r>
              <a:t/>
            </a:r>
            <a:endParaRPr/>
          </a:p>
        </p:txBody>
      </p:sp>
      <p:pic>
        <p:nvPicPr>
          <p:cNvPr id="237" name="Google Shape;237;p32"/>
          <p:cNvPicPr preferRelativeResize="0"/>
          <p:nvPr/>
        </p:nvPicPr>
        <p:blipFill>
          <a:blip r:embed="rId3">
            <a:alphaModFix/>
          </a:blip>
          <a:stretch>
            <a:fillRect/>
          </a:stretch>
        </p:blipFill>
        <p:spPr>
          <a:xfrm>
            <a:off x="6028663" y="381300"/>
            <a:ext cx="2709575" cy="2709575"/>
          </a:xfrm>
          <a:prstGeom prst="rect">
            <a:avLst/>
          </a:prstGeom>
          <a:noFill/>
          <a:ln>
            <a:noFill/>
          </a:ln>
        </p:spPr>
      </p:pic>
      <p:sp>
        <p:nvSpPr>
          <p:cNvPr id="238" name="Google Shape;238;p32"/>
          <p:cNvSpPr txBox="1"/>
          <p:nvPr/>
        </p:nvSpPr>
        <p:spPr>
          <a:xfrm>
            <a:off x="5622900" y="3090875"/>
            <a:ext cx="3521100" cy="1631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b="1" i="1" lang="en"/>
              <a:t>What are the stories about?</a:t>
            </a:r>
            <a:endParaRPr b="1" i="1"/>
          </a:p>
          <a:p>
            <a:pPr indent="-292100" lvl="0" marL="457200" rtl="0" algn="l">
              <a:spcBef>
                <a:spcPts val="0"/>
              </a:spcBef>
              <a:spcAft>
                <a:spcPts val="0"/>
              </a:spcAft>
              <a:buSzPts val="1000"/>
              <a:buChar char="●"/>
            </a:pPr>
            <a:r>
              <a:rPr lang="en" sz="1000"/>
              <a:t>A genie offers three wishes in one story where students can explore the good life.</a:t>
            </a:r>
            <a:endParaRPr sz="1000"/>
          </a:p>
          <a:p>
            <a:pPr indent="-292100" lvl="0" marL="457200" rtl="0" algn="l">
              <a:spcBef>
                <a:spcPts val="0"/>
              </a:spcBef>
              <a:spcAft>
                <a:spcPts val="0"/>
              </a:spcAft>
              <a:buSzPts val="1000"/>
              <a:buChar char="●"/>
            </a:pPr>
            <a:r>
              <a:rPr lang="en" sz="1000"/>
              <a:t>A story about people in love with video game characters or AI brings up questions of the meaning of life, personhood, and love itself. </a:t>
            </a:r>
            <a:endParaRPr sz="1000"/>
          </a:p>
          <a:p>
            <a:pPr indent="-292100" lvl="0" marL="457200" rtl="0" algn="l">
              <a:spcBef>
                <a:spcPts val="0"/>
              </a:spcBef>
              <a:spcAft>
                <a:spcPts val="0"/>
              </a:spcAft>
              <a:buSzPts val="1000"/>
              <a:buChar char="●"/>
            </a:pPr>
            <a:r>
              <a:rPr lang="en" sz="1000"/>
              <a:t>Another story presents a world where babies can be engineered, raising ethical and practical questions that are fast becoming reality. </a:t>
            </a:r>
            <a:endParaRPr b="1">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3"/>
          <p:cNvSpPr txBox="1"/>
          <p:nvPr>
            <p:ph type="ctrTitle"/>
          </p:nvPr>
        </p:nvSpPr>
        <p:spPr>
          <a:xfrm>
            <a:off x="243875" y="1209600"/>
            <a:ext cx="4666800" cy="933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4800"/>
              <a:buNone/>
            </a:pPr>
            <a:r>
              <a:rPr lang="en" sz="3600"/>
              <a:t>What Would You Do? </a:t>
            </a:r>
            <a:endParaRPr sz="3600"/>
          </a:p>
        </p:txBody>
      </p:sp>
      <p:sp>
        <p:nvSpPr>
          <p:cNvPr id="244" name="Google Shape;244;p33"/>
          <p:cNvSpPr txBox="1"/>
          <p:nvPr>
            <p:ph idx="1" type="subTitle"/>
          </p:nvPr>
        </p:nvSpPr>
        <p:spPr>
          <a:xfrm>
            <a:off x="94025" y="2143200"/>
            <a:ext cx="4966500" cy="432900"/>
          </a:xfrm>
          <a:prstGeom prst="rect">
            <a:avLst/>
          </a:prstGeom>
          <a:noFill/>
          <a:ln>
            <a:noFill/>
          </a:ln>
        </p:spPr>
        <p:txBody>
          <a:bodyPr anchorCtr="0" anchor="t" bIns="91425" lIns="91425" spcFirstLastPara="1" rIns="91425" wrap="square" tIns="91425">
            <a:normAutofit fontScale="25000" lnSpcReduction="20000"/>
          </a:bodyPr>
          <a:lstStyle/>
          <a:p>
            <a:pPr indent="0" lvl="0" marL="0" rtl="0" algn="ctr">
              <a:lnSpc>
                <a:spcPct val="100000"/>
              </a:lnSpc>
              <a:spcBef>
                <a:spcPts val="0"/>
              </a:spcBef>
              <a:spcAft>
                <a:spcPts val="0"/>
              </a:spcAft>
              <a:buSzPts val="450"/>
              <a:buNone/>
            </a:pPr>
            <a:r>
              <a:rPr lang="en" sz="7200"/>
              <a:t>Hypothetical Situations for Dilemma and Debate in the Classroom</a:t>
            </a:r>
            <a:endParaRPr sz="7200"/>
          </a:p>
          <a:p>
            <a:pPr indent="0" lvl="0" marL="0" rtl="0" algn="ctr">
              <a:lnSpc>
                <a:spcPct val="100000"/>
              </a:lnSpc>
              <a:spcBef>
                <a:spcPts val="0"/>
              </a:spcBef>
              <a:spcAft>
                <a:spcPts val="0"/>
              </a:spcAft>
              <a:buSzPts val="450"/>
              <a:buNone/>
            </a:pPr>
            <a:r>
              <a:rPr lang="en" sz="7200"/>
              <a:t>Creative Topics For Discussion and Expansion </a:t>
            </a:r>
            <a:endParaRPr sz="7200"/>
          </a:p>
          <a:p>
            <a:pPr indent="0" lvl="0" marL="0" rtl="0" algn="ctr">
              <a:lnSpc>
                <a:spcPct val="100000"/>
              </a:lnSpc>
              <a:spcBef>
                <a:spcPts val="0"/>
              </a:spcBef>
              <a:spcAft>
                <a:spcPts val="0"/>
              </a:spcAft>
              <a:buSzPct val="128571"/>
              <a:buNone/>
            </a:pPr>
            <a:r>
              <a:t/>
            </a:r>
            <a:endParaRPr sz="1400"/>
          </a:p>
          <a:p>
            <a:pPr indent="0" lvl="0" marL="0" rtl="0" algn="ctr">
              <a:lnSpc>
                <a:spcPct val="100000"/>
              </a:lnSpc>
              <a:spcBef>
                <a:spcPts val="0"/>
              </a:spcBef>
              <a:spcAft>
                <a:spcPts val="0"/>
              </a:spcAft>
              <a:buSzPct val="128571"/>
              <a:buNone/>
            </a:pPr>
            <a:r>
              <a:rPr lang="en" sz="1400"/>
              <a:t> </a:t>
            </a:r>
            <a:endParaRPr sz="1400"/>
          </a:p>
          <a:p>
            <a:pPr indent="0" lvl="0" marL="0" rtl="0" algn="ctr">
              <a:lnSpc>
                <a:spcPct val="100000"/>
              </a:lnSpc>
              <a:spcBef>
                <a:spcPts val="0"/>
              </a:spcBef>
              <a:spcAft>
                <a:spcPts val="0"/>
              </a:spcAft>
              <a:buSzPct val="128571"/>
              <a:buNone/>
            </a:pPr>
            <a:r>
              <a:t/>
            </a:r>
            <a:endParaRPr sz="1400"/>
          </a:p>
        </p:txBody>
      </p:sp>
      <p:pic>
        <p:nvPicPr>
          <p:cNvPr id="245" name="Google Shape;245;p33"/>
          <p:cNvPicPr preferRelativeResize="0"/>
          <p:nvPr/>
        </p:nvPicPr>
        <p:blipFill>
          <a:blip r:embed="rId3">
            <a:alphaModFix/>
          </a:blip>
          <a:stretch>
            <a:fillRect/>
          </a:stretch>
        </p:blipFill>
        <p:spPr>
          <a:xfrm>
            <a:off x="5120408" y="0"/>
            <a:ext cx="4023593"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4"/>
          <p:cNvSpPr txBox="1"/>
          <p:nvPr>
            <p:ph type="title"/>
          </p:nvPr>
        </p:nvSpPr>
        <p:spPr>
          <a:xfrm>
            <a:off x="819150" y="466400"/>
            <a:ext cx="7505700" cy="954600"/>
          </a:xfrm>
          <a:prstGeom prst="rect">
            <a:avLst/>
          </a:prstGeom>
          <a:noFill/>
          <a:ln>
            <a:noFill/>
          </a:ln>
        </p:spPr>
        <p:txBody>
          <a:bodyPr anchorCtr="0" anchor="b" bIns="91425" lIns="91425" spcFirstLastPara="1" rIns="91425" wrap="square" tIns="91425">
            <a:normAutofit fontScale="90000"/>
          </a:bodyPr>
          <a:lstStyle/>
          <a:p>
            <a:pPr indent="-411480" lvl="0" marL="457200" rtl="0" algn="l">
              <a:lnSpc>
                <a:spcPct val="100000"/>
              </a:lnSpc>
              <a:spcBef>
                <a:spcPts val="0"/>
              </a:spcBef>
              <a:spcAft>
                <a:spcPts val="0"/>
              </a:spcAft>
              <a:buSzPct val="100000"/>
              <a:buAutoNum type="arabicPeriod"/>
            </a:pPr>
            <a:r>
              <a:rPr lang="en"/>
              <a:t>Background/Why I wrote this collection </a:t>
            </a:r>
            <a:endParaRPr/>
          </a:p>
        </p:txBody>
      </p:sp>
      <p:sp>
        <p:nvSpPr>
          <p:cNvPr id="251" name="Google Shape;251;p34"/>
          <p:cNvSpPr txBox="1"/>
          <p:nvPr>
            <p:ph idx="1" type="body"/>
          </p:nvPr>
        </p:nvSpPr>
        <p:spPr>
          <a:xfrm>
            <a:off x="471900" y="1572825"/>
            <a:ext cx="3399300" cy="2687100"/>
          </a:xfrm>
          <a:prstGeom prst="rect">
            <a:avLst/>
          </a:prstGeom>
          <a:noFill/>
          <a:ln>
            <a:noFill/>
          </a:ln>
        </p:spPr>
        <p:txBody>
          <a:bodyPr anchorCtr="0" anchor="t" bIns="91425" lIns="91425" spcFirstLastPara="1" rIns="91425" wrap="square" tIns="91425">
            <a:normAutofit fontScale="92500"/>
          </a:bodyPr>
          <a:lstStyle/>
          <a:p>
            <a:pPr indent="-310832" lvl="0" marL="457200" rtl="0" algn="l">
              <a:lnSpc>
                <a:spcPct val="115000"/>
              </a:lnSpc>
              <a:spcBef>
                <a:spcPts val="0"/>
              </a:spcBef>
              <a:spcAft>
                <a:spcPts val="0"/>
              </a:spcAft>
              <a:buSzPct val="100000"/>
              <a:buChar char="●"/>
            </a:pPr>
            <a:r>
              <a:rPr lang="en" sz="1400"/>
              <a:t>15+ Years Educator of teenage/adult International students. </a:t>
            </a:r>
            <a:endParaRPr sz="1400"/>
          </a:p>
          <a:p>
            <a:pPr indent="-310832" lvl="0" marL="457200" rtl="0" algn="l">
              <a:lnSpc>
                <a:spcPct val="115000"/>
              </a:lnSpc>
              <a:spcBef>
                <a:spcPts val="0"/>
              </a:spcBef>
              <a:spcAft>
                <a:spcPts val="0"/>
              </a:spcAft>
              <a:buSzPct val="100000"/>
              <a:buChar char="●"/>
            </a:pPr>
            <a:r>
              <a:rPr lang="en" sz="1400"/>
              <a:t>Background in education and creative writing.</a:t>
            </a:r>
            <a:endParaRPr sz="1400"/>
          </a:p>
          <a:p>
            <a:pPr indent="-310832" lvl="0" marL="457200" rtl="0" algn="l">
              <a:lnSpc>
                <a:spcPct val="115000"/>
              </a:lnSpc>
              <a:spcBef>
                <a:spcPts val="0"/>
              </a:spcBef>
              <a:spcAft>
                <a:spcPts val="0"/>
              </a:spcAft>
              <a:buSzPct val="100000"/>
              <a:buChar char="●"/>
            </a:pPr>
            <a:r>
              <a:rPr lang="en" sz="1400"/>
              <a:t>A huge lover of debate and considering all the sides of an issue. A true Gemini in every sense of the word! </a:t>
            </a:r>
            <a:endParaRPr sz="1400"/>
          </a:p>
          <a:p>
            <a:pPr indent="-310832" lvl="0" marL="457200" rtl="0" algn="l">
              <a:lnSpc>
                <a:spcPct val="115000"/>
              </a:lnSpc>
              <a:spcBef>
                <a:spcPts val="0"/>
              </a:spcBef>
              <a:spcAft>
                <a:spcPts val="0"/>
              </a:spcAft>
              <a:buSzPct val="100000"/>
              <a:buChar char="●"/>
            </a:pPr>
            <a:r>
              <a:rPr lang="en" sz="1400"/>
              <a:t>Variety and Adaptability: Discussion topics with easy transitions into discussion and projects</a:t>
            </a:r>
            <a:endParaRPr sz="1400"/>
          </a:p>
        </p:txBody>
      </p:sp>
      <p:pic>
        <p:nvPicPr>
          <p:cNvPr id="252" name="Google Shape;252;p34"/>
          <p:cNvPicPr preferRelativeResize="0"/>
          <p:nvPr/>
        </p:nvPicPr>
        <p:blipFill>
          <a:blip r:embed="rId3">
            <a:alphaModFix/>
          </a:blip>
          <a:stretch>
            <a:fillRect/>
          </a:stretch>
        </p:blipFill>
        <p:spPr>
          <a:xfrm>
            <a:off x="3840275" y="1484500"/>
            <a:ext cx="5076825" cy="2952750"/>
          </a:xfrm>
          <a:prstGeom prst="rect">
            <a:avLst/>
          </a:prstGeom>
          <a:noFill/>
          <a:ln>
            <a:noFill/>
          </a:ln>
        </p:spPr>
      </p:pic>
      <p:sp>
        <p:nvSpPr>
          <p:cNvPr id="253" name="Google Shape;253;p34"/>
          <p:cNvSpPr txBox="1"/>
          <p:nvPr/>
        </p:nvSpPr>
        <p:spPr>
          <a:xfrm>
            <a:off x="4321450" y="4437250"/>
            <a:ext cx="4114500" cy="4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(Cited in </a:t>
            </a:r>
            <a:r>
              <a:rPr lang="en" sz="1200" u="sng">
                <a:solidFill>
                  <a:srgbClr val="1782DD"/>
                </a:solidFill>
                <a:highlight>
                  <a:srgbClr val="FFFFFF"/>
                </a:highlight>
                <a:hlinkClick r:id="rId4">
                  <a:extLst>
                    <a:ext uri="{A12FA001-AC4F-418D-AE19-62706E023703}">
                      <ahyp:hlinkClr val="tx"/>
                    </a:ext>
                  </a:extLst>
                </a:hlinkClick>
              </a:rPr>
              <a:t>St. John’s-Ravenscourt</a:t>
            </a:r>
            <a:r>
              <a:rPr lang="en" sz="1200">
                <a:solidFill>
                  <a:srgbClr val="696969"/>
                </a:solidFill>
                <a:highlight>
                  <a:srgbClr val="FFFFFF"/>
                </a:highlight>
              </a:rPr>
              <a:t> </a:t>
            </a:r>
            <a:r>
              <a:rPr lang="en" sz="1200">
                <a:solidFill>
                  <a:srgbClr val="D6D5D5"/>
                </a:solidFill>
                <a:highlight>
                  <a:srgbClr val="FFFFFF"/>
                </a:highlight>
              </a:rPr>
              <a:t>|</a:t>
            </a:r>
            <a:r>
              <a:rPr lang="en" sz="1200">
                <a:solidFill>
                  <a:srgbClr val="696969"/>
                </a:solidFill>
                <a:highlight>
                  <a:srgbClr val="FFFFFF"/>
                </a:highlight>
              </a:rPr>
              <a:t> January 11, 2016)</a:t>
            </a:r>
            <a:endParaRPr>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5"/>
          <p:cNvSpPr txBox="1"/>
          <p:nvPr>
            <p:ph type="title"/>
          </p:nvPr>
        </p:nvSpPr>
        <p:spPr>
          <a:xfrm>
            <a:off x="143525" y="389450"/>
            <a:ext cx="3107100" cy="9996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SzPct val="133333"/>
              <a:buNone/>
            </a:pPr>
            <a:r>
              <a:t/>
            </a:r>
            <a:endParaRPr sz="1800"/>
          </a:p>
          <a:p>
            <a:pPr indent="0" lvl="0" marL="0" rtl="0" algn="l">
              <a:lnSpc>
                <a:spcPct val="100000"/>
              </a:lnSpc>
              <a:spcBef>
                <a:spcPts val="0"/>
              </a:spcBef>
              <a:spcAft>
                <a:spcPts val="0"/>
              </a:spcAft>
              <a:buSzPct val="133333"/>
              <a:buNone/>
            </a:pPr>
            <a:r>
              <a:rPr lang="en" sz="1800"/>
              <a:t>2. Methodology:</a:t>
            </a:r>
            <a:endParaRPr sz="1800"/>
          </a:p>
          <a:p>
            <a:pPr indent="0" lvl="0" marL="0" rtl="0" algn="l">
              <a:lnSpc>
                <a:spcPct val="100000"/>
              </a:lnSpc>
              <a:spcBef>
                <a:spcPts val="0"/>
              </a:spcBef>
              <a:spcAft>
                <a:spcPts val="0"/>
              </a:spcAft>
              <a:buSzPct val="133333"/>
              <a:buNone/>
            </a:pPr>
            <a:r>
              <a:rPr lang="en" sz="1800"/>
              <a:t>How Discussion Improves Critical Thinking </a:t>
            </a:r>
            <a:endParaRPr sz="1800"/>
          </a:p>
        </p:txBody>
      </p:sp>
      <p:sp>
        <p:nvSpPr>
          <p:cNvPr id="259" name="Google Shape;259;p35"/>
          <p:cNvSpPr txBox="1"/>
          <p:nvPr>
            <p:ph idx="1" type="body"/>
          </p:nvPr>
        </p:nvSpPr>
        <p:spPr>
          <a:xfrm>
            <a:off x="226075" y="1389050"/>
            <a:ext cx="2808000" cy="36948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44444"/>
              </a:lnSpc>
              <a:spcBef>
                <a:spcPts val="0"/>
              </a:spcBef>
              <a:spcAft>
                <a:spcPts val="0"/>
              </a:spcAft>
              <a:buNone/>
            </a:pPr>
            <a:r>
              <a:rPr b="1" lang="en" sz="1350">
                <a:solidFill>
                  <a:srgbClr val="333333"/>
                </a:solidFill>
                <a:latin typeface="Lora"/>
                <a:ea typeface="Lora"/>
                <a:cs typeface="Lora"/>
                <a:sym typeface="Lora"/>
              </a:rPr>
              <a:t>According to Samantha Agoos (Ted-Ex)</a:t>
            </a:r>
            <a:endParaRPr b="1" sz="1350">
              <a:solidFill>
                <a:srgbClr val="333333"/>
              </a:solidFill>
              <a:latin typeface="Lora"/>
              <a:ea typeface="Lora"/>
              <a:cs typeface="Lora"/>
              <a:sym typeface="Lora"/>
            </a:endParaRPr>
          </a:p>
          <a:p>
            <a:pPr indent="-299085" lvl="0" marL="457200" rtl="0" algn="l">
              <a:lnSpc>
                <a:spcPct val="144444"/>
              </a:lnSpc>
              <a:spcBef>
                <a:spcPts val="1500"/>
              </a:spcBef>
              <a:spcAft>
                <a:spcPts val="0"/>
              </a:spcAft>
              <a:buSzPct val="88888"/>
              <a:buAutoNum type="arabicPeriod"/>
            </a:pPr>
            <a:r>
              <a:rPr b="1" lang="en" sz="1350">
                <a:solidFill>
                  <a:srgbClr val="333333"/>
                </a:solidFill>
                <a:latin typeface="Lora"/>
                <a:ea typeface="Lora"/>
                <a:cs typeface="Lora"/>
                <a:sym typeface="Lora"/>
              </a:rPr>
              <a:t>Formulate your question. </a:t>
            </a:r>
            <a:endParaRPr sz="1350">
              <a:solidFill>
                <a:srgbClr val="555555"/>
              </a:solidFill>
              <a:latin typeface="Lora"/>
              <a:ea typeface="Lora"/>
              <a:cs typeface="Lora"/>
              <a:sym typeface="Lora"/>
            </a:endParaRPr>
          </a:p>
          <a:p>
            <a:pPr indent="-299085" lvl="0" marL="457200" rtl="0" algn="l">
              <a:lnSpc>
                <a:spcPct val="144444"/>
              </a:lnSpc>
              <a:spcBef>
                <a:spcPts val="0"/>
              </a:spcBef>
              <a:spcAft>
                <a:spcPts val="0"/>
              </a:spcAft>
              <a:buSzPct val="88888"/>
              <a:buAutoNum type="arabicPeriod"/>
            </a:pPr>
            <a:r>
              <a:rPr b="1" lang="en" sz="1350">
                <a:solidFill>
                  <a:srgbClr val="333333"/>
                </a:solidFill>
                <a:latin typeface="Lora"/>
                <a:ea typeface="Lora"/>
                <a:cs typeface="Lora"/>
                <a:sym typeface="Lora"/>
              </a:rPr>
              <a:t>Gather your information.</a:t>
            </a:r>
            <a:r>
              <a:rPr lang="en" sz="1350">
                <a:solidFill>
                  <a:srgbClr val="555555"/>
                </a:solidFill>
                <a:latin typeface="Lora"/>
                <a:ea typeface="Lora"/>
                <a:cs typeface="Lora"/>
                <a:sym typeface="Lora"/>
              </a:rPr>
              <a:t>. </a:t>
            </a:r>
            <a:endParaRPr sz="1350">
              <a:solidFill>
                <a:srgbClr val="555555"/>
              </a:solidFill>
              <a:latin typeface="Lora"/>
              <a:ea typeface="Lora"/>
              <a:cs typeface="Lora"/>
              <a:sym typeface="Lora"/>
            </a:endParaRPr>
          </a:p>
          <a:p>
            <a:pPr indent="-299085" lvl="0" marL="457200" rtl="0" algn="l">
              <a:lnSpc>
                <a:spcPct val="144444"/>
              </a:lnSpc>
              <a:spcBef>
                <a:spcPts val="0"/>
              </a:spcBef>
              <a:spcAft>
                <a:spcPts val="0"/>
              </a:spcAft>
              <a:buSzPct val="88888"/>
              <a:buAutoNum type="arabicPeriod"/>
            </a:pPr>
            <a:r>
              <a:rPr b="1" lang="en" sz="1350">
                <a:solidFill>
                  <a:srgbClr val="333333"/>
                </a:solidFill>
                <a:latin typeface="Lora"/>
                <a:ea typeface="Lora"/>
                <a:cs typeface="Lora"/>
                <a:sym typeface="Lora"/>
              </a:rPr>
              <a:t>Apply the information — </a:t>
            </a:r>
            <a:endParaRPr sz="1350">
              <a:solidFill>
                <a:srgbClr val="555555"/>
              </a:solidFill>
              <a:latin typeface="Lora"/>
              <a:ea typeface="Lora"/>
              <a:cs typeface="Lora"/>
              <a:sym typeface="Lora"/>
            </a:endParaRPr>
          </a:p>
          <a:p>
            <a:pPr indent="-299085" lvl="0" marL="457200" rtl="0" algn="l">
              <a:lnSpc>
                <a:spcPct val="144444"/>
              </a:lnSpc>
              <a:spcBef>
                <a:spcPts val="0"/>
              </a:spcBef>
              <a:spcAft>
                <a:spcPts val="0"/>
              </a:spcAft>
              <a:buSzPct val="88888"/>
              <a:buAutoNum type="arabicPeriod"/>
            </a:pPr>
            <a:r>
              <a:rPr b="1" lang="en" sz="1350">
                <a:solidFill>
                  <a:srgbClr val="333333"/>
                </a:solidFill>
                <a:latin typeface="Lora"/>
                <a:ea typeface="Lora"/>
                <a:cs typeface="Lora"/>
                <a:sym typeface="Lora"/>
              </a:rPr>
              <a:t>Consider the implications.</a:t>
            </a:r>
            <a:endParaRPr b="1" sz="1350">
              <a:solidFill>
                <a:srgbClr val="333333"/>
              </a:solidFill>
              <a:latin typeface="Lora"/>
              <a:ea typeface="Lora"/>
              <a:cs typeface="Lora"/>
              <a:sym typeface="Lora"/>
            </a:endParaRPr>
          </a:p>
          <a:p>
            <a:pPr indent="-299085" lvl="0" marL="457200" rtl="0" algn="l">
              <a:lnSpc>
                <a:spcPct val="144444"/>
              </a:lnSpc>
              <a:spcBef>
                <a:spcPts val="0"/>
              </a:spcBef>
              <a:spcAft>
                <a:spcPts val="0"/>
              </a:spcAft>
              <a:buSzPct val="88888"/>
              <a:buAutoNum type="arabicPeriod"/>
            </a:pPr>
            <a:r>
              <a:rPr b="1" lang="en" sz="1350">
                <a:solidFill>
                  <a:srgbClr val="333333"/>
                </a:solidFill>
                <a:latin typeface="Lora"/>
                <a:ea typeface="Lora"/>
                <a:cs typeface="Lora"/>
                <a:sym typeface="Lora"/>
              </a:rPr>
              <a:t>Explore other points of view.</a:t>
            </a:r>
            <a:endParaRPr/>
          </a:p>
          <a:p>
            <a:pPr indent="0" lvl="0" marL="0" rtl="0" algn="l">
              <a:lnSpc>
                <a:spcPct val="115000"/>
              </a:lnSpc>
              <a:spcBef>
                <a:spcPts val="1500"/>
              </a:spcBef>
              <a:spcAft>
                <a:spcPts val="0"/>
              </a:spcAft>
              <a:buSzPct val="100000"/>
              <a:buNone/>
            </a:pPr>
            <a:r>
              <a:rPr lang="en"/>
              <a:t>                         (Cited in LaBracio, 2016)</a:t>
            </a:r>
            <a:endParaRPr/>
          </a:p>
          <a:p>
            <a:pPr indent="0" lvl="0" marL="0" rtl="0" algn="l">
              <a:lnSpc>
                <a:spcPct val="115000"/>
              </a:lnSpc>
              <a:spcBef>
                <a:spcPts val="3800"/>
              </a:spcBef>
              <a:spcAft>
                <a:spcPts val="0"/>
              </a:spcAft>
              <a:buSzPct val="150000"/>
              <a:buNone/>
            </a:pPr>
            <a:r>
              <a:t/>
            </a:r>
            <a:endParaRPr b="1" sz="800">
              <a:solidFill>
                <a:srgbClr val="333333"/>
              </a:solidFill>
              <a:highlight>
                <a:srgbClr val="FFFFFF"/>
              </a:highlight>
              <a:latin typeface="Arial"/>
              <a:ea typeface="Arial"/>
              <a:cs typeface="Arial"/>
              <a:sym typeface="Arial"/>
            </a:endParaRPr>
          </a:p>
          <a:p>
            <a:pPr indent="0" lvl="0" marL="0" rtl="0" algn="l">
              <a:lnSpc>
                <a:spcPct val="115000"/>
              </a:lnSpc>
              <a:spcBef>
                <a:spcPts val="2300"/>
              </a:spcBef>
              <a:spcAft>
                <a:spcPts val="1600"/>
              </a:spcAft>
              <a:buSzPct val="100000"/>
              <a:buNone/>
            </a:pPr>
            <a:r>
              <a:t/>
            </a:r>
            <a:endParaRPr/>
          </a:p>
        </p:txBody>
      </p:sp>
      <p:pic>
        <p:nvPicPr>
          <p:cNvPr id="260" name="Google Shape;260;p35"/>
          <p:cNvPicPr preferRelativeResize="0"/>
          <p:nvPr/>
        </p:nvPicPr>
        <p:blipFill>
          <a:blip r:embed="rId3">
            <a:alphaModFix/>
          </a:blip>
          <a:stretch>
            <a:fillRect/>
          </a:stretch>
        </p:blipFill>
        <p:spPr>
          <a:xfrm>
            <a:off x="4683463" y="1013263"/>
            <a:ext cx="2906975" cy="1629175"/>
          </a:xfrm>
          <a:prstGeom prst="rect">
            <a:avLst/>
          </a:prstGeom>
          <a:noFill/>
          <a:ln>
            <a:noFill/>
          </a:ln>
        </p:spPr>
      </p:pic>
      <p:sp>
        <p:nvSpPr>
          <p:cNvPr id="261" name="Google Shape;261;p35"/>
          <p:cNvSpPr txBox="1"/>
          <p:nvPr/>
        </p:nvSpPr>
        <p:spPr>
          <a:xfrm>
            <a:off x="4139075" y="3680200"/>
            <a:ext cx="4282500" cy="99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rgbClr val="000000"/>
              </a:buClr>
              <a:buSzPts val="1200"/>
              <a:buFont typeface="Arial"/>
              <a:buNone/>
            </a:pPr>
            <a:r>
              <a:rPr b="1" i="1" lang="en">
                <a:solidFill>
                  <a:schemeClr val="dk2"/>
                </a:solidFill>
                <a:latin typeface="Calibri"/>
                <a:ea typeface="Calibri"/>
                <a:cs typeface="Calibri"/>
                <a:sym typeface="Calibri"/>
              </a:rPr>
              <a:t>In other words, discussing questions with multiple points of view is an important key to critical thinking!</a:t>
            </a:r>
            <a:endParaRPr b="1" i="1">
              <a:solidFill>
                <a:schemeClr val="dk2"/>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262" name="Google Shape;262;p35"/>
          <p:cNvSpPr txBox="1"/>
          <p:nvPr/>
        </p:nvSpPr>
        <p:spPr>
          <a:xfrm>
            <a:off x="4348800" y="3498900"/>
            <a:ext cx="3576300" cy="18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300"/>
              </a:spcAft>
              <a:buNone/>
            </a:pPr>
            <a:r>
              <a:t/>
            </a:r>
            <a:endParaRPr sz="1200">
              <a:solidFill>
                <a:srgbClr val="222222"/>
              </a:solidFill>
              <a:latin typeface="Roboto"/>
              <a:ea typeface="Roboto"/>
              <a:cs typeface="Roboto"/>
              <a:sym typeface="Roboto"/>
            </a:endParaRPr>
          </a:p>
        </p:txBody>
      </p:sp>
      <p:pic>
        <p:nvPicPr>
          <p:cNvPr id="263" name="Google Shape;263;p35">
            <a:hlinkClick r:id="rId4"/>
          </p:cNvPr>
          <p:cNvPicPr preferRelativeResize="0"/>
          <p:nvPr/>
        </p:nvPicPr>
        <p:blipFill>
          <a:blip r:embed="rId5">
            <a:alphaModFix/>
          </a:blip>
          <a:stretch>
            <a:fillRect/>
          </a:stretch>
        </p:blipFill>
        <p:spPr>
          <a:xfrm>
            <a:off x="3576175" y="231800"/>
            <a:ext cx="5397349" cy="35982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6"/>
          <p:cNvSpPr txBox="1"/>
          <p:nvPr>
            <p:ph type="title"/>
          </p:nvPr>
        </p:nvSpPr>
        <p:spPr>
          <a:xfrm>
            <a:off x="635075" y="178975"/>
            <a:ext cx="3924000" cy="4122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3. </a:t>
            </a:r>
            <a:r>
              <a:rPr lang="en"/>
              <a:t>What Would You Do? </a:t>
            </a:r>
            <a:endParaRPr/>
          </a:p>
        </p:txBody>
      </p:sp>
      <p:sp>
        <p:nvSpPr>
          <p:cNvPr id="269" name="Google Shape;269;p36"/>
          <p:cNvSpPr txBox="1"/>
          <p:nvPr/>
        </p:nvSpPr>
        <p:spPr>
          <a:xfrm>
            <a:off x="413275" y="920075"/>
            <a:ext cx="4570800" cy="23682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Char char="●"/>
            </a:pPr>
            <a:r>
              <a:rPr lang="en" sz="1200">
                <a:latin typeface="Times New Roman"/>
                <a:ea typeface="Times New Roman"/>
                <a:cs typeface="Times New Roman"/>
                <a:sym typeface="Times New Roman"/>
              </a:rPr>
              <a:t>This book is a collection of 81 hypothetical situations for students to discuss. Each topic has been designed to be quick to get started with so that no outside resources are required (although the activities can be extended with research later). The goal is to prompt healthy discussion both inside and outside the classroom. </a:t>
            </a:r>
            <a:endParaRPr sz="1200">
              <a:latin typeface="Times New Roman"/>
              <a:ea typeface="Times New Roman"/>
              <a:cs typeface="Times New Roman"/>
              <a:sym typeface="Times New Roman"/>
            </a:endParaRPr>
          </a:p>
          <a:p>
            <a:pPr indent="-317500" lvl="0" marL="457200" rtl="0" algn="l">
              <a:lnSpc>
                <a:spcPct val="150000"/>
              </a:lnSpc>
              <a:spcBef>
                <a:spcPts val="0"/>
              </a:spcBef>
              <a:spcAft>
                <a:spcPts val="0"/>
              </a:spcAft>
              <a:buSzPts val="1400"/>
              <a:buChar char="●"/>
            </a:pPr>
            <a:r>
              <a:rPr lang="en" sz="1200">
                <a:latin typeface="Times New Roman"/>
                <a:ea typeface="Times New Roman"/>
                <a:cs typeface="Times New Roman"/>
                <a:sym typeface="Times New Roman"/>
              </a:rPr>
              <a:t>Finding ways to get students talking (in particular ESL students from diverse countries, with different levels of conversational competence) requires a lot of different techniques. While I’ve found that conversation prompts can be effective, some students need more guidance than others. That’s why this collection has been designed to help guide the students through the discussion process, while still being open-ended enough to allow considerable expansion, if desired! </a:t>
            </a:r>
            <a:endParaRPr sz="1200">
              <a:latin typeface="Times New Roman"/>
              <a:ea typeface="Times New Roman"/>
              <a:cs typeface="Times New Roman"/>
              <a:sym typeface="Times New Roman"/>
            </a:endParaRPr>
          </a:p>
          <a:p>
            <a:pPr indent="-317500" lvl="0" marL="457200" marR="0" rtl="0" algn="l">
              <a:lnSpc>
                <a:spcPct val="100000"/>
              </a:lnSpc>
              <a:spcBef>
                <a:spcPts val="0"/>
              </a:spcBef>
              <a:spcAft>
                <a:spcPts val="0"/>
              </a:spcAft>
              <a:buSzPts val="1400"/>
              <a:buChar char="●"/>
            </a:pPr>
            <a:r>
              <a:t/>
            </a:r>
            <a:endParaRPr/>
          </a:p>
        </p:txBody>
      </p:sp>
      <p:pic>
        <p:nvPicPr>
          <p:cNvPr id="270" name="Google Shape;270;p36"/>
          <p:cNvPicPr preferRelativeResize="0"/>
          <p:nvPr/>
        </p:nvPicPr>
        <p:blipFill>
          <a:blip r:embed="rId3">
            <a:alphaModFix/>
          </a:blip>
          <a:stretch>
            <a:fillRect/>
          </a:stretch>
        </p:blipFill>
        <p:spPr>
          <a:xfrm>
            <a:off x="5120408" y="0"/>
            <a:ext cx="4023593"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4" name="Shape 274"/>
        <p:cNvGrpSpPr/>
        <p:nvPr/>
      </p:nvGrpSpPr>
      <p:grpSpPr>
        <a:xfrm>
          <a:off x="0" y="0"/>
          <a:ext cx="0" cy="0"/>
          <a:chOff x="0" y="0"/>
          <a:chExt cx="0" cy="0"/>
        </a:xfrm>
      </p:grpSpPr>
      <p:sp>
        <p:nvSpPr>
          <p:cNvPr id="275" name="Google Shape;275;p37"/>
          <p:cNvSpPr txBox="1"/>
          <p:nvPr>
            <p:ph type="title"/>
          </p:nvPr>
        </p:nvSpPr>
        <p:spPr>
          <a:xfrm>
            <a:off x="819150" y="224850"/>
            <a:ext cx="7505700" cy="9546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800"/>
              <a:buNone/>
            </a:pPr>
            <a:r>
              <a:rPr lang="en"/>
              <a:t>4. How to use the </a:t>
            </a:r>
            <a:r>
              <a:rPr lang="en"/>
              <a:t>Collection</a:t>
            </a:r>
            <a:r>
              <a:rPr lang="en"/>
              <a:t> </a:t>
            </a:r>
            <a:endParaRPr/>
          </a:p>
        </p:txBody>
      </p:sp>
      <p:pic>
        <p:nvPicPr>
          <p:cNvPr id="276" name="Google Shape;276;p37"/>
          <p:cNvPicPr preferRelativeResize="0"/>
          <p:nvPr/>
        </p:nvPicPr>
        <p:blipFill>
          <a:blip r:embed="rId3">
            <a:alphaModFix/>
          </a:blip>
          <a:stretch>
            <a:fillRect/>
          </a:stretch>
        </p:blipFill>
        <p:spPr>
          <a:xfrm>
            <a:off x="4336225" y="-88500"/>
            <a:ext cx="4807775" cy="2905449"/>
          </a:xfrm>
          <a:prstGeom prst="rect">
            <a:avLst/>
          </a:prstGeom>
          <a:noFill/>
          <a:ln>
            <a:noFill/>
          </a:ln>
        </p:spPr>
      </p:pic>
      <p:pic>
        <p:nvPicPr>
          <p:cNvPr id="277" name="Google Shape;277;p37"/>
          <p:cNvPicPr preferRelativeResize="0"/>
          <p:nvPr/>
        </p:nvPicPr>
        <p:blipFill>
          <a:blip r:embed="rId4">
            <a:alphaModFix/>
          </a:blip>
          <a:stretch>
            <a:fillRect/>
          </a:stretch>
        </p:blipFill>
        <p:spPr>
          <a:xfrm>
            <a:off x="0" y="0"/>
            <a:ext cx="4689975" cy="5143500"/>
          </a:xfrm>
          <a:prstGeom prst="rect">
            <a:avLst/>
          </a:prstGeom>
          <a:noFill/>
          <a:ln>
            <a:noFill/>
          </a:ln>
        </p:spPr>
      </p:pic>
      <p:pic>
        <p:nvPicPr>
          <p:cNvPr id="278" name="Google Shape;278;p37"/>
          <p:cNvPicPr preferRelativeResize="0"/>
          <p:nvPr/>
        </p:nvPicPr>
        <p:blipFill>
          <a:blip r:embed="rId5">
            <a:alphaModFix/>
          </a:blip>
          <a:stretch>
            <a:fillRect/>
          </a:stretch>
        </p:blipFill>
        <p:spPr>
          <a:xfrm>
            <a:off x="4616250" y="2583225"/>
            <a:ext cx="4527750" cy="25548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2" name="Shape 282"/>
        <p:cNvGrpSpPr/>
        <p:nvPr/>
      </p:nvGrpSpPr>
      <p:grpSpPr>
        <a:xfrm>
          <a:off x="0" y="0"/>
          <a:ext cx="0" cy="0"/>
          <a:chOff x="0" y="0"/>
          <a:chExt cx="0" cy="0"/>
        </a:xfrm>
      </p:grpSpPr>
      <p:sp>
        <p:nvSpPr>
          <p:cNvPr id="283" name="Google Shape;283;p38"/>
          <p:cNvSpPr txBox="1"/>
          <p:nvPr/>
        </p:nvSpPr>
        <p:spPr>
          <a:xfrm>
            <a:off x="576725" y="800350"/>
            <a:ext cx="2542200" cy="324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38"/>
          <p:cNvSpPr txBox="1"/>
          <p:nvPr>
            <p:ph type="title"/>
          </p:nvPr>
        </p:nvSpPr>
        <p:spPr>
          <a:xfrm>
            <a:off x="687000" y="267325"/>
            <a:ext cx="6912000" cy="5331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00000"/>
              <a:buNone/>
            </a:pPr>
            <a:r>
              <a:rPr lang="en">
                <a:highlight>
                  <a:schemeClr val="dk2"/>
                </a:highlight>
              </a:rPr>
              <a:t>Easy to Follow Layouts</a:t>
            </a:r>
            <a:endParaRPr>
              <a:highlight>
                <a:schemeClr val="dk2"/>
              </a:highlight>
            </a:endParaRPr>
          </a:p>
        </p:txBody>
      </p:sp>
      <p:pic>
        <p:nvPicPr>
          <p:cNvPr id="285" name="Google Shape;285;p38"/>
          <p:cNvPicPr preferRelativeResize="0"/>
          <p:nvPr/>
        </p:nvPicPr>
        <p:blipFill>
          <a:blip r:embed="rId3">
            <a:alphaModFix/>
          </a:blip>
          <a:stretch>
            <a:fillRect/>
          </a:stretch>
        </p:blipFill>
        <p:spPr>
          <a:xfrm>
            <a:off x="5339875" y="794325"/>
            <a:ext cx="3619325" cy="4070700"/>
          </a:xfrm>
          <a:prstGeom prst="rect">
            <a:avLst/>
          </a:prstGeom>
          <a:noFill/>
          <a:ln>
            <a:noFill/>
          </a:ln>
        </p:spPr>
      </p:pic>
      <p:pic>
        <p:nvPicPr>
          <p:cNvPr id="286" name="Google Shape;286;p38"/>
          <p:cNvPicPr preferRelativeResize="0"/>
          <p:nvPr/>
        </p:nvPicPr>
        <p:blipFill>
          <a:blip r:embed="rId4">
            <a:alphaModFix/>
          </a:blip>
          <a:stretch>
            <a:fillRect/>
          </a:stretch>
        </p:blipFill>
        <p:spPr>
          <a:xfrm>
            <a:off x="687000" y="852225"/>
            <a:ext cx="3693000" cy="4070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9"/>
          <p:cNvSpPr/>
          <p:nvPr/>
        </p:nvSpPr>
        <p:spPr>
          <a:xfrm>
            <a:off x="340934" y="2199000"/>
            <a:ext cx="1872300" cy="745500"/>
          </a:xfrm>
          <a:prstGeom prst="homePlate">
            <a:avLst>
              <a:gd fmla="val 50000" name="adj"/>
            </a:avLst>
          </a:prstGeom>
          <a:solidFill>
            <a:schemeClr val="dk1"/>
          </a:solidFill>
          <a:ln cap="flat" cmpd="sng" w="9525">
            <a:solidFill>
              <a:schemeClr val="lt1"/>
            </a:solidFill>
            <a:prstDash val="solid"/>
            <a:round/>
            <a:headEnd len="sm" w="sm" type="none"/>
            <a:tailEnd len="sm" w="sm" type="none"/>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39"/>
          <p:cNvSpPr txBox="1"/>
          <p:nvPr>
            <p:ph idx="4294967295" type="body"/>
          </p:nvPr>
        </p:nvSpPr>
        <p:spPr>
          <a:xfrm>
            <a:off x="340923" y="2336550"/>
            <a:ext cx="1455600" cy="4704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800"/>
              <a:buNone/>
            </a:pPr>
            <a:r>
              <a:rPr lang="en">
                <a:solidFill>
                  <a:schemeClr val="lt1"/>
                </a:solidFill>
              </a:rPr>
              <a:t>Step 1</a:t>
            </a:r>
            <a:endParaRPr>
              <a:solidFill>
                <a:schemeClr val="lt1"/>
              </a:solidFill>
            </a:endParaRPr>
          </a:p>
        </p:txBody>
      </p:sp>
      <p:grpSp>
        <p:nvGrpSpPr>
          <p:cNvPr id="293" name="Google Shape;293;p39"/>
          <p:cNvGrpSpPr/>
          <p:nvPr/>
        </p:nvGrpSpPr>
        <p:grpSpPr>
          <a:xfrm>
            <a:off x="912820" y="1610215"/>
            <a:ext cx="198900" cy="593656"/>
            <a:chOff x="777447" y="1610215"/>
            <a:chExt cx="198900" cy="593656"/>
          </a:xfrm>
        </p:grpSpPr>
        <p:cxnSp>
          <p:nvCxnSpPr>
            <p:cNvPr id="294" name="Google Shape;294;p39"/>
            <p:cNvCxnSpPr/>
            <p:nvPr/>
          </p:nvCxnSpPr>
          <p:spPr>
            <a:xfrm>
              <a:off x="876909" y="1649171"/>
              <a:ext cx="0" cy="554700"/>
            </a:xfrm>
            <a:prstGeom prst="straightConnector1">
              <a:avLst/>
            </a:prstGeom>
            <a:noFill/>
            <a:ln cap="flat" cmpd="sng" w="9525">
              <a:solidFill>
                <a:schemeClr val="dk2"/>
              </a:solidFill>
              <a:prstDash val="solid"/>
              <a:round/>
              <a:headEnd len="sm" w="sm" type="none"/>
              <a:tailEnd len="sm" w="sm" type="none"/>
            </a:ln>
          </p:spPr>
        </p:cxnSp>
        <p:sp>
          <p:nvSpPr>
            <p:cNvPr id="295" name="Google Shape;295;p39"/>
            <p:cNvSpPr/>
            <p:nvPr/>
          </p:nvSpPr>
          <p:spPr>
            <a:xfrm>
              <a:off x="777447" y="1610215"/>
              <a:ext cx="198900" cy="1989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6" name="Google Shape;296;p39"/>
          <p:cNvSpPr txBox="1"/>
          <p:nvPr>
            <p:ph idx="4294967295" type="body"/>
          </p:nvPr>
        </p:nvSpPr>
        <p:spPr>
          <a:xfrm>
            <a:off x="318375" y="374700"/>
            <a:ext cx="2506800" cy="906300"/>
          </a:xfrm>
          <a:prstGeom prst="rect">
            <a:avLst/>
          </a:prstGeom>
          <a:noFill/>
          <a:ln>
            <a:noFill/>
          </a:ln>
        </p:spPr>
        <p:txBody>
          <a:bodyPr anchorCtr="0" anchor="t" bIns="91425" lIns="91425" spcFirstLastPara="1" rIns="91425" wrap="square" tIns="91425">
            <a:normAutofit fontScale="25000" lnSpcReduction="20000"/>
          </a:bodyPr>
          <a:lstStyle/>
          <a:p>
            <a:pPr indent="0" lvl="0" marL="0" rtl="0" algn="l">
              <a:lnSpc>
                <a:spcPct val="115000"/>
              </a:lnSpc>
              <a:spcBef>
                <a:spcPts val="0"/>
              </a:spcBef>
              <a:spcAft>
                <a:spcPts val="0"/>
              </a:spcAft>
              <a:buNone/>
            </a:pPr>
            <a:r>
              <a:rPr b="1" lang="en" sz="5600"/>
              <a:t>1</a:t>
            </a:r>
            <a:r>
              <a:rPr b="1" lang="en" sz="8000"/>
              <a:t>.</a:t>
            </a:r>
            <a:r>
              <a:rPr b="1" lang="en" sz="5600"/>
              <a:t> The Situation</a:t>
            </a:r>
            <a:endParaRPr b="1" sz="5600"/>
          </a:p>
          <a:p>
            <a:pPr indent="-317500" lvl="0" marL="457200" rtl="0" algn="l">
              <a:lnSpc>
                <a:spcPct val="115000"/>
              </a:lnSpc>
              <a:spcBef>
                <a:spcPts val="0"/>
              </a:spcBef>
              <a:spcAft>
                <a:spcPts val="0"/>
              </a:spcAft>
              <a:buSzPct val="100000"/>
              <a:buChar char="-"/>
            </a:pPr>
            <a:r>
              <a:rPr b="1" lang="en" sz="5600"/>
              <a:t>Brief paragraph description</a:t>
            </a:r>
            <a:endParaRPr b="1" sz="5600"/>
          </a:p>
          <a:p>
            <a:pPr indent="0" lvl="0" marL="457200" rtl="0" algn="l">
              <a:lnSpc>
                <a:spcPct val="115000"/>
              </a:lnSpc>
              <a:spcBef>
                <a:spcPts val="0"/>
              </a:spcBef>
              <a:spcAft>
                <a:spcPts val="0"/>
              </a:spcAft>
              <a:buNone/>
            </a:pPr>
            <a:r>
              <a:t/>
            </a:r>
            <a:endParaRPr b="1" sz="8000"/>
          </a:p>
          <a:p>
            <a:pPr indent="0" lvl="0" marL="914400" rtl="0" algn="l">
              <a:lnSpc>
                <a:spcPct val="115000"/>
              </a:lnSpc>
              <a:spcBef>
                <a:spcPts val="0"/>
              </a:spcBef>
              <a:spcAft>
                <a:spcPts val="0"/>
              </a:spcAft>
              <a:buNone/>
            </a:pPr>
            <a:r>
              <a:t/>
            </a:r>
            <a:endParaRPr b="1" sz="1200"/>
          </a:p>
          <a:p>
            <a:pPr indent="0" lvl="0" marL="457200" rtl="0" algn="l">
              <a:lnSpc>
                <a:spcPct val="115000"/>
              </a:lnSpc>
              <a:spcBef>
                <a:spcPts val="0"/>
              </a:spcBef>
              <a:spcAft>
                <a:spcPts val="0"/>
              </a:spcAft>
              <a:buNone/>
            </a:pPr>
            <a:r>
              <a:t/>
            </a:r>
            <a:endParaRPr b="1" sz="1600"/>
          </a:p>
          <a:p>
            <a:pPr indent="0" lvl="0" marL="0" marR="0" rtl="0" algn="l">
              <a:lnSpc>
                <a:spcPct val="115000"/>
              </a:lnSpc>
              <a:spcBef>
                <a:spcPts val="1600"/>
              </a:spcBef>
              <a:spcAft>
                <a:spcPts val="0"/>
              </a:spcAft>
              <a:buSzPct val="112500"/>
              <a:buNone/>
            </a:pPr>
            <a:r>
              <a:t/>
            </a:r>
            <a:endParaRPr b="1" sz="1600"/>
          </a:p>
          <a:p>
            <a:pPr indent="0" lvl="0" marL="0" rtl="0" algn="l">
              <a:lnSpc>
                <a:spcPct val="115000"/>
              </a:lnSpc>
              <a:spcBef>
                <a:spcPts val="1600"/>
              </a:spcBef>
              <a:spcAft>
                <a:spcPts val="1600"/>
              </a:spcAft>
              <a:buSzPct val="112500"/>
              <a:buNone/>
            </a:pPr>
            <a:r>
              <a:t/>
            </a:r>
            <a:endParaRPr b="1" sz="1600"/>
          </a:p>
        </p:txBody>
      </p:sp>
      <p:sp>
        <p:nvSpPr>
          <p:cNvPr id="297" name="Google Shape;297;p39"/>
          <p:cNvSpPr/>
          <p:nvPr/>
        </p:nvSpPr>
        <p:spPr>
          <a:xfrm>
            <a:off x="1817054" y="2199000"/>
            <a:ext cx="2051100" cy="745500"/>
          </a:xfrm>
          <a:prstGeom prst="chevron">
            <a:avLst>
              <a:gd fmla="val 50000" name="adj"/>
            </a:avLst>
          </a:prstGeom>
          <a:solidFill>
            <a:schemeClr val="dk1"/>
          </a:solidFill>
          <a:ln cap="flat" cmpd="sng" w="9525">
            <a:solidFill>
              <a:schemeClr val="lt1"/>
            </a:solidFill>
            <a:prstDash val="solid"/>
            <a:round/>
            <a:headEnd len="sm" w="sm" type="none"/>
            <a:tailEnd len="sm" w="sm" type="none"/>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39"/>
          <p:cNvSpPr txBox="1"/>
          <p:nvPr>
            <p:ph idx="4294967295" type="body"/>
          </p:nvPr>
        </p:nvSpPr>
        <p:spPr>
          <a:xfrm>
            <a:off x="2126317" y="2336550"/>
            <a:ext cx="1315500" cy="4704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800"/>
              <a:buNone/>
            </a:pPr>
            <a:r>
              <a:rPr lang="en">
                <a:solidFill>
                  <a:schemeClr val="lt1"/>
                </a:solidFill>
              </a:rPr>
              <a:t>Step 2</a:t>
            </a:r>
            <a:endParaRPr>
              <a:solidFill>
                <a:schemeClr val="lt1"/>
              </a:solidFill>
            </a:endParaRPr>
          </a:p>
        </p:txBody>
      </p:sp>
      <p:grpSp>
        <p:nvGrpSpPr>
          <p:cNvPr id="299" name="Google Shape;299;p39"/>
          <p:cNvGrpSpPr/>
          <p:nvPr/>
        </p:nvGrpSpPr>
        <p:grpSpPr>
          <a:xfrm>
            <a:off x="2213232" y="2749783"/>
            <a:ext cx="198900" cy="593656"/>
            <a:chOff x="2223534" y="2938958"/>
            <a:chExt cx="198900" cy="593656"/>
          </a:xfrm>
        </p:grpSpPr>
        <p:cxnSp>
          <p:nvCxnSpPr>
            <p:cNvPr id="300" name="Google Shape;300;p39"/>
            <p:cNvCxnSpPr/>
            <p:nvPr/>
          </p:nvCxnSpPr>
          <p:spPr>
            <a:xfrm rot="10800000">
              <a:off x="2322997" y="2938958"/>
              <a:ext cx="0" cy="554700"/>
            </a:xfrm>
            <a:prstGeom prst="straightConnector1">
              <a:avLst/>
            </a:prstGeom>
            <a:noFill/>
            <a:ln cap="flat" cmpd="sng" w="9525">
              <a:solidFill>
                <a:schemeClr val="dk2"/>
              </a:solidFill>
              <a:prstDash val="solid"/>
              <a:round/>
              <a:headEnd len="sm" w="sm" type="none"/>
              <a:tailEnd len="sm" w="sm" type="none"/>
            </a:ln>
          </p:spPr>
        </p:cxnSp>
        <p:sp>
          <p:nvSpPr>
            <p:cNvPr id="301" name="Google Shape;301;p39"/>
            <p:cNvSpPr/>
            <p:nvPr/>
          </p:nvSpPr>
          <p:spPr>
            <a:xfrm flipH="1" rot="10800000">
              <a:off x="2223534" y="3333714"/>
              <a:ext cx="198900" cy="1989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2" name="Google Shape;302;p39"/>
          <p:cNvSpPr txBox="1"/>
          <p:nvPr>
            <p:ph idx="4294967295" type="body"/>
          </p:nvPr>
        </p:nvSpPr>
        <p:spPr>
          <a:xfrm>
            <a:off x="1191274" y="3442425"/>
            <a:ext cx="2506800" cy="1311000"/>
          </a:xfrm>
          <a:prstGeom prst="rect">
            <a:avLst/>
          </a:prstGeom>
          <a:noFill/>
          <a:ln>
            <a:noFill/>
          </a:ln>
        </p:spPr>
        <p:txBody>
          <a:bodyPr anchorCtr="0" anchor="t" bIns="91425" lIns="91425" spcFirstLastPara="1" rIns="91425" wrap="square" tIns="91425">
            <a:normAutofit fontScale="40000" lnSpcReduction="20000"/>
          </a:bodyPr>
          <a:lstStyle/>
          <a:p>
            <a:pPr indent="0" lvl="0" marL="0" rtl="0" algn="l">
              <a:lnSpc>
                <a:spcPct val="100000"/>
              </a:lnSpc>
              <a:spcBef>
                <a:spcPts val="0"/>
              </a:spcBef>
              <a:spcAft>
                <a:spcPts val="0"/>
              </a:spcAft>
              <a:buNone/>
            </a:pPr>
            <a:r>
              <a:rPr b="1" lang="en" sz="4300"/>
              <a:t>2. What Would You Do?</a:t>
            </a:r>
            <a:endParaRPr b="1" sz="4300"/>
          </a:p>
          <a:p>
            <a:pPr indent="-337820" lvl="0" marL="457200" rtl="0" algn="l">
              <a:lnSpc>
                <a:spcPct val="100000"/>
              </a:lnSpc>
              <a:spcBef>
                <a:spcPts val="0"/>
              </a:spcBef>
              <a:spcAft>
                <a:spcPts val="0"/>
              </a:spcAft>
              <a:buClr>
                <a:srgbClr val="000000"/>
              </a:buClr>
              <a:buSzPct val="100000"/>
              <a:buChar char="-"/>
            </a:pPr>
            <a:r>
              <a:rPr lang="en" sz="4300">
                <a:solidFill>
                  <a:srgbClr val="000000"/>
                </a:solidFill>
              </a:rPr>
              <a:t>Multiple choices</a:t>
            </a:r>
            <a:endParaRPr sz="4300">
              <a:solidFill>
                <a:srgbClr val="000000"/>
              </a:solidFill>
            </a:endParaRPr>
          </a:p>
          <a:p>
            <a:pPr indent="-337820" lvl="0" marL="457200" rtl="0" algn="l">
              <a:lnSpc>
                <a:spcPct val="100000"/>
              </a:lnSpc>
              <a:spcBef>
                <a:spcPts val="0"/>
              </a:spcBef>
              <a:spcAft>
                <a:spcPts val="0"/>
              </a:spcAft>
              <a:buClr>
                <a:srgbClr val="000000"/>
              </a:buClr>
              <a:buSzPct val="100000"/>
              <a:buChar char="-"/>
            </a:pPr>
            <a:r>
              <a:rPr lang="en" sz="4300">
                <a:solidFill>
                  <a:srgbClr val="000000"/>
                </a:solidFill>
              </a:rPr>
              <a:t>Blanks for Ss to make new choices</a:t>
            </a:r>
            <a:endParaRPr sz="4300">
              <a:solidFill>
                <a:srgbClr val="000000"/>
              </a:solidFill>
            </a:endParaRPr>
          </a:p>
          <a:p>
            <a:pPr indent="0" lvl="0" marL="914400" rtl="0" algn="l">
              <a:lnSpc>
                <a:spcPct val="100000"/>
              </a:lnSpc>
              <a:spcBef>
                <a:spcPts val="0"/>
              </a:spcBef>
              <a:spcAft>
                <a:spcPts val="0"/>
              </a:spcAft>
              <a:buNone/>
            </a:pPr>
            <a:r>
              <a:t/>
            </a:r>
            <a:endParaRPr sz="1200">
              <a:solidFill>
                <a:srgbClr val="000000"/>
              </a:solidFill>
            </a:endParaRPr>
          </a:p>
          <a:p>
            <a:pPr indent="0" lvl="0" marL="0" rtl="0" algn="l">
              <a:lnSpc>
                <a:spcPct val="100000"/>
              </a:lnSpc>
              <a:spcBef>
                <a:spcPts val="400"/>
              </a:spcBef>
              <a:spcAft>
                <a:spcPts val="400"/>
              </a:spcAft>
              <a:buSzPct val="112500"/>
              <a:buNone/>
            </a:pPr>
            <a:r>
              <a:t/>
            </a:r>
            <a:endParaRPr sz="1600"/>
          </a:p>
        </p:txBody>
      </p:sp>
      <p:sp>
        <p:nvSpPr>
          <p:cNvPr id="303" name="Google Shape;303;p39"/>
          <p:cNvSpPr/>
          <p:nvPr/>
        </p:nvSpPr>
        <p:spPr>
          <a:xfrm>
            <a:off x="3471973" y="2199000"/>
            <a:ext cx="2051100" cy="745500"/>
          </a:xfrm>
          <a:prstGeom prst="chevron">
            <a:avLst>
              <a:gd fmla="val 50000" name="adj"/>
            </a:avLst>
          </a:prstGeom>
          <a:solidFill>
            <a:schemeClr val="dk1"/>
          </a:solidFill>
          <a:ln cap="flat" cmpd="sng" w="9525">
            <a:solidFill>
              <a:schemeClr val="lt1"/>
            </a:solidFill>
            <a:prstDash val="solid"/>
            <a:round/>
            <a:headEnd len="sm" w="sm" type="none"/>
            <a:tailEnd len="sm" w="sm" type="none"/>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39"/>
          <p:cNvSpPr txBox="1"/>
          <p:nvPr>
            <p:ph idx="4294967295" type="body"/>
          </p:nvPr>
        </p:nvSpPr>
        <p:spPr>
          <a:xfrm>
            <a:off x="3767755" y="2336550"/>
            <a:ext cx="1315500" cy="4704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rPr lang="en">
                <a:solidFill>
                  <a:schemeClr val="lt1"/>
                </a:solidFill>
              </a:rPr>
              <a:t>Step 3 </a:t>
            </a:r>
            <a:endParaRPr>
              <a:solidFill>
                <a:schemeClr val="lt1"/>
              </a:solidFill>
            </a:endParaRPr>
          </a:p>
        </p:txBody>
      </p:sp>
      <p:grpSp>
        <p:nvGrpSpPr>
          <p:cNvPr id="305" name="Google Shape;305;p39"/>
          <p:cNvGrpSpPr/>
          <p:nvPr/>
        </p:nvGrpSpPr>
        <p:grpSpPr>
          <a:xfrm>
            <a:off x="4058732" y="1610215"/>
            <a:ext cx="198900" cy="593656"/>
            <a:chOff x="3918084" y="1610215"/>
            <a:chExt cx="198900" cy="593656"/>
          </a:xfrm>
        </p:grpSpPr>
        <p:cxnSp>
          <p:nvCxnSpPr>
            <p:cNvPr id="306" name="Google Shape;306;p39"/>
            <p:cNvCxnSpPr/>
            <p:nvPr/>
          </p:nvCxnSpPr>
          <p:spPr>
            <a:xfrm>
              <a:off x="4017546" y="1649171"/>
              <a:ext cx="0" cy="554700"/>
            </a:xfrm>
            <a:prstGeom prst="straightConnector1">
              <a:avLst/>
            </a:prstGeom>
            <a:noFill/>
            <a:ln cap="flat" cmpd="sng" w="9525">
              <a:solidFill>
                <a:schemeClr val="dk2"/>
              </a:solidFill>
              <a:prstDash val="solid"/>
              <a:round/>
              <a:headEnd len="sm" w="sm" type="none"/>
              <a:tailEnd len="sm" w="sm" type="none"/>
            </a:ln>
          </p:spPr>
        </p:cxnSp>
        <p:sp>
          <p:nvSpPr>
            <p:cNvPr id="307" name="Google Shape;307;p39"/>
            <p:cNvSpPr/>
            <p:nvPr/>
          </p:nvSpPr>
          <p:spPr>
            <a:xfrm>
              <a:off x="3918084" y="1610215"/>
              <a:ext cx="198900" cy="1989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8" name="Google Shape;308;p39"/>
          <p:cNvSpPr txBox="1"/>
          <p:nvPr>
            <p:ph idx="4294967295" type="body"/>
          </p:nvPr>
        </p:nvSpPr>
        <p:spPr>
          <a:xfrm>
            <a:off x="3304101" y="374700"/>
            <a:ext cx="2506800" cy="1102800"/>
          </a:xfrm>
          <a:prstGeom prst="rect">
            <a:avLst/>
          </a:prstGeom>
          <a:noFill/>
          <a:ln>
            <a:noFill/>
          </a:ln>
        </p:spPr>
        <p:txBody>
          <a:bodyPr anchorCtr="0" anchor="t" bIns="91425" lIns="91425" spcFirstLastPara="1" rIns="91425" wrap="square" tIns="91425">
            <a:normAutofit fontScale="32500"/>
          </a:bodyPr>
          <a:lstStyle/>
          <a:p>
            <a:pPr indent="0" lvl="0" marL="0" rtl="0" algn="l">
              <a:lnSpc>
                <a:spcPct val="115000"/>
              </a:lnSpc>
              <a:spcBef>
                <a:spcPts val="0"/>
              </a:spcBef>
              <a:spcAft>
                <a:spcPts val="0"/>
              </a:spcAft>
              <a:buNone/>
            </a:pPr>
            <a:r>
              <a:rPr b="1" lang="en" sz="3600"/>
              <a:t>3. Variables </a:t>
            </a:r>
            <a:endParaRPr b="1" sz="3600"/>
          </a:p>
          <a:p>
            <a:pPr indent="-302895" lvl="0" marL="457200" rtl="0" algn="l">
              <a:lnSpc>
                <a:spcPct val="115000"/>
              </a:lnSpc>
              <a:spcBef>
                <a:spcPts val="0"/>
              </a:spcBef>
              <a:spcAft>
                <a:spcPts val="0"/>
              </a:spcAft>
              <a:buSzPct val="100000"/>
              <a:buChar char="-"/>
            </a:pPr>
            <a:r>
              <a:rPr b="1" lang="en" sz="3600"/>
              <a:t>Promotes additional critical thinking and debate</a:t>
            </a:r>
            <a:endParaRPr b="1" sz="3600"/>
          </a:p>
          <a:p>
            <a:pPr indent="0" lvl="0" marL="0" rtl="0" algn="l">
              <a:lnSpc>
                <a:spcPct val="115000"/>
              </a:lnSpc>
              <a:spcBef>
                <a:spcPts val="1600"/>
              </a:spcBef>
              <a:spcAft>
                <a:spcPts val="1600"/>
              </a:spcAft>
              <a:buSzPct val="112500"/>
              <a:buNone/>
            </a:pPr>
            <a:r>
              <a:t/>
            </a:r>
            <a:endParaRPr sz="1600"/>
          </a:p>
        </p:txBody>
      </p:sp>
      <p:sp>
        <p:nvSpPr>
          <p:cNvPr id="309" name="Google Shape;309;p39"/>
          <p:cNvSpPr/>
          <p:nvPr/>
        </p:nvSpPr>
        <p:spPr>
          <a:xfrm>
            <a:off x="5126893" y="2199000"/>
            <a:ext cx="2051100" cy="745500"/>
          </a:xfrm>
          <a:prstGeom prst="chevron">
            <a:avLst>
              <a:gd fmla="val 50000" name="adj"/>
            </a:avLst>
          </a:prstGeom>
          <a:solidFill>
            <a:schemeClr val="dk1"/>
          </a:solidFill>
          <a:ln cap="flat" cmpd="sng" w="9525">
            <a:solidFill>
              <a:schemeClr val="lt1"/>
            </a:solidFill>
            <a:prstDash val="solid"/>
            <a:round/>
            <a:headEnd len="sm" w="sm" type="none"/>
            <a:tailEnd len="sm" w="sm" type="none"/>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39"/>
          <p:cNvSpPr txBox="1"/>
          <p:nvPr>
            <p:ph idx="4294967295" type="body"/>
          </p:nvPr>
        </p:nvSpPr>
        <p:spPr>
          <a:xfrm>
            <a:off x="5416699" y="2336550"/>
            <a:ext cx="1315500" cy="4704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800"/>
              <a:buNone/>
            </a:pPr>
            <a:r>
              <a:rPr lang="en">
                <a:solidFill>
                  <a:schemeClr val="lt1"/>
                </a:solidFill>
              </a:rPr>
              <a:t>Step 4</a:t>
            </a:r>
            <a:endParaRPr>
              <a:solidFill>
                <a:schemeClr val="lt1"/>
              </a:solidFill>
            </a:endParaRPr>
          </a:p>
        </p:txBody>
      </p:sp>
      <p:grpSp>
        <p:nvGrpSpPr>
          <p:cNvPr id="311" name="Google Shape;311;p39"/>
          <p:cNvGrpSpPr/>
          <p:nvPr/>
        </p:nvGrpSpPr>
        <p:grpSpPr>
          <a:xfrm>
            <a:off x="5973070" y="2938958"/>
            <a:ext cx="198900" cy="593656"/>
            <a:chOff x="5958946" y="2938958"/>
            <a:chExt cx="198900" cy="593656"/>
          </a:xfrm>
        </p:grpSpPr>
        <p:cxnSp>
          <p:nvCxnSpPr>
            <p:cNvPr id="312" name="Google Shape;312;p39"/>
            <p:cNvCxnSpPr/>
            <p:nvPr/>
          </p:nvCxnSpPr>
          <p:spPr>
            <a:xfrm rot="10800000">
              <a:off x="6058409" y="2938958"/>
              <a:ext cx="0" cy="554700"/>
            </a:xfrm>
            <a:prstGeom prst="straightConnector1">
              <a:avLst/>
            </a:prstGeom>
            <a:noFill/>
            <a:ln cap="flat" cmpd="sng" w="9525">
              <a:solidFill>
                <a:schemeClr val="dk2"/>
              </a:solidFill>
              <a:prstDash val="solid"/>
              <a:round/>
              <a:headEnd len="sm" w="sm" type="none"/>
              <a:tailEnd len="sm" w="sm" type="none"/>
            </a:ln>
          </p:spPr>
        </p:cxnSp>
        <p:sp>
          <p:nvSpPr>
            <p:cNvPr id="313" name="Google Shape;313;p39"/>
            <p:cNvSpPr/>
            <p:nvPr/>
          </p:nvSpPr>
          <p:spPr>
            <a:xfrm flipH="1" rot="10800000">
              <a:off x="5958946" y="3333714"/>
              <a:ext cx="198900" cy="1989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4" name="Google Shape;314;p39"/>
          <p:cNvSpPr txBox="1"/>
          <p:nvPr>
            <p:ph idx="4294967295" type="body"/>
          </p:nvPr>
        </p:nvSpPr>
        <p:spPr>
          <a:xfrm>
            <a:off x="5126900" y="3757725"/>
            <a:ext cx="3018900" cy="9063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None/>
            </a:pPr>
            <a:r>
              <a:rPr b="1" lang="en" sz="1600"/>
              <a:t>4. Expansion Activities </a:t>
            </a:r>
            <a:endParaRPr b="1" sz="1600"/>
          </a:p>
          <a:p>
            <a:pPr indent="-304800" lvl="0" marL="457200" rtl="0" algn="l">
              <a:lnSpc>
                <a:spcPct val="100000"/>
              </a:lnSpc>
              <a:spcBef>
                <a:spcPts val="0"/>
              </a:spcBef>
              <a:spcAft>
                <a:spcPts val="0"/>
              </a:spcAft>
              <a:buSzPts val="1200"/>
              <a:buChar char="-"/>
            </a:pPr>
            <a:r>
              <a:rPr b="1" lang="en" sz="1200"/>
              <a:t>Writing</a:t>
            </a:r>
            <a:endParaRPr b="1" sz="1200"/>
          </a:p>
          <a:p>
            <a:pPr indent="-304800" lvl="0" marL="457200" rtl="0" algn="l">
              <a:lnSpc>
                <a:spcPct val="100000"/>
              </a:lnSpc>
              <a:spcBef>
                <a:spcPts val="0"/>
              </a:spcBef>
              <a:spcAft>
                <a:spcPts val="0"/>
              </a:spcAft>
              <a:buSzPts val="1200"/>
              <a:buChar char="-"/>
            </a:pPr>
            <a:r>
              <a:rPr b="1" lang="en" sz="1200"/>
              <a:t>Interviews </a:t>
            </a:r>
            <a:endParaRPr b="1" sz="1200"/>
          </a:p>
          <a:p>
            <a:pPr indent="-342900" lvl="0" marL="457200" rtl="0" algn="l">
              <a:lnSpc>
                <a:spcPct val="100000"/>
              </a:lnSpc>
              <a:spcBef>
                <a:spcPts val="0"/>
              </a:spcBef>
              <a:spcAft>
                <a:spcPts val="0"/>
              </a:spcAft>
              <a:buSzPts val="1800"/>
              <a:buChar char="-"/>
            </a:pPr>
            <a:r>
              <a:rPr b="1" lang="en" sz="1200"/>
              <a:t>Other communicative tasks</a:t>
            </a:r>
            <a:r>
              <a:rPr b="1" lang="en" sz="1600"/>
              <a:t> </a:t>
            </a:r>
            <a:endParaRPr b="1" sz="1600"/>
          </a:p>
        </p:txBody>
      </p:sp>
      <p:sp>
        <p:nvSpPr>
          <p:cNvPr id="315" name="Google Shape;315;p39"/>
          <p:cNvSpPr/>
          <p:nvPr/>
        </p:nvSpPr>
        <p:spPr>
          <a:xfrm>
            <a:off x="6781813" y="2199000"/>
            <a:ext cx="2051100" cy="745500"/>
          </a:xfrm>
          <a:prstGeom prst="chevron">
            <a:avLst>
              <a:gd fmla="val 50000" name="adj"/>
            </a:avLst>
          </a:prstGeom>
          <a:solidFill>
            <a:schemeClr val="dk1"/>
          </a:solidFill>
          <a:ln cap="flat" cmpd="sng" w="9525">
            <a:solidFill>
              <a:schemeClr val="lt1"/>
            </a:solidFill>
            <a:prstDash val="solid"/>
            <a:round/>
            <a:headEnd len="sm" w="sm" type="none"/>
            <a:tailEnd len="sm" w="sm" type="none"/>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39"/>
          <p:cNvSpPr txBox="1"/>
          <p:nvPr>
            <p:ph idx="4294967295" type="body"/>
          </p:nvPr>
        </p:nvSpPr>
        <p:spPr>
          <a:xfrm>
            <a:off x="7111512" y="2336550"/>
            <a:ext cx="1315500" cy="4704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800"/>
              <a:buNone/>
            </a:pPr>
            <a:r>
              <a:rPr lang="en">
                <a:solidFill>
                  <a:schemeClr val="lt1"/>
                </a:solidFill>
              </a:rPr>
              <a:t>Step 5</a:t>
            </a:r>
            <a:endParaRPr>
              <a:solidFill>
                <a:schemeClr val="lt1"/>
              </a:solidFill>
            </a:endParaRPr>
          </a:p>
        </p:txBody>
      </p:sp>
      <p:grpSp>
        <p:nvGrpSpPr>
          <p:cNvPr id="317" name="Google Shape;317;p39"/>
          <p:cNvGrpSpPr/>
          <p:nvPr/>
        </p:nvGrpSpPr>
        <p:grpSpPr>
          <a:xfrm>
            <a:off x="7669807" y="1610215"/>
            <a:ext cx="198900" cy="593656"/>
            <a:chOff x="3918084" y="1610215"/>
            <a:chExt cx="198900" cy="593656"/>
          </a:xfrm>
        </p:grpSpPr>
        <p:cxnSp>
          <p:nvCxnSpPr>
            <p:cNvPr id="318" name="Google Shape;318;p39"/>
            <p:cNvCxnSpPr/>
            <p:nvPr/>
          </p:nvCxnSpPr>
          <p:spPr>
            <a:xfrm>
              <a:off x="4017546" y="1649171"/>
              <a:ext cx="0" cy="554700"/>
            </a:xfrm>
            <a:prstGeom prst="straightConnector1">
              <a:avLst/>
            </a:prstGeom>
            <a:noFill/>
            <a:ln cap="flat" cmpd="sng" w="9525">
              <a:solidFill>
                <a:schemeClr val="dk2"/>
              </a:solidFill>
              <a:prstDash val="solid"/>
              <a:round/>
              <a:headEnd len="sm" w="sm" type="none"/>
              <a:tailEnd len="sm" w="sm" type="none"/>
            </a:ln>
          </p:spPr>
        </p:cxnSp>
        <p:sp>
          <p:nvSpPr>
            <p:cNvPr id="319" name="Google Shape;319;p39"/>
            <p:cNvSpPr/>
            <p:nvPr/>
          </p:nvSpPr>
          <p:spPr>
            <a:xfrm>
              <a:off x="3918084" y="1610215"/>
              <a:ext cx="198900" cy="1989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0" name="Google Shape;320;p39"/>
          <p:cNvSpPr txBox="1"/>
          <p:nvPr>
            <p:ph idx="4294967295" type="body"/>
          </p:nvPr>
        </p:nvSpPr>
        <p:spPr>
          <a:xfrm>
            <a:off x="6648550" y="374700"/>
            <a:ext cx="2280300" cy="906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en" sz="1600"/>
              <a:t>5. Supplements </a:t>
            </a:r>
            <a:endParaRPr b="1" sz="1600"/>
          </a:p>
          <a:p>
            <a:pPr indent="-304800" lvl="0" marL="457200" rtl="0" algn="l">
              <a:lnSpc>
                <a:spcPct val="115000"/>
              </a:lnSpc>
              <a:spcBef>
                <a:spcPts val="0"/>
              </a:spcBef>
              <a:spcAft>
                <a:spcPts val="0"/>
              </a:spcAft>
              <a:buSzPts val="1200"/>
              <a:buChar char="-"/>
            </a:pPr>
            <a:r>
              <a:rPr b="1" lang="en" sz="1200"/>
              <a:t>12 Categories</a:t>
            </a:r>
            <a:endParaRPr b="1" sz="12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0"/>
          <p:cNvSpPr txBox="1"/>
          <p:nvPr>
            <p:ph type="title"/>
          </p:nvPr>
        </p:nvSpPr>
        <p:spPr>
          <a:xfrm>
            <a:off x="265500" y="285200"/>
            <a:ext cx="4045200" cy="4759200"/>
          </a:xfrm>
          <a:prstGeom prst="rect">
            <a:avLst/>
          </a:prstGeom>
          <a:noFill/>
          <a:ln>
            <a:noFill/>
          </a:ln>
        </p:spPr>
        <p:txBody>
          <a:bodyPr anchorCtr="0" anchor="ctr" bIns="91425" lIns="91425" spcFirstLastPara="1" rIns="91425" wrap="square" tIns="91425">
            <a:normAutofit fontScale="90000"/>
          </a:bodyPr>
          <a:lstStyle/>
          <a:p>
            <a:pPr indent="0" lvl="0" marL="457200" rtl="0" algn="l">
              <a:lnSpc>
                <a:spcPct val="150000"/>
              </a:lnSpc>
              <a:spcBef>
                <a:spcPts val="0"/>
              </a:spcBef>
              <a:spcAft>
                <a:spcPts val="0"/>
              </a:spcAft>
              <a:buNone/>
            </a:pPr>
            <a:r>
              <a:t/>
            </a:r>
            <a:endParaRPr b="1" sz="1200">
              <a:solidFill>
                <a:srgbClr val="000000"/>
              </a:solidFill>
              <a:latin typeface="Times New Roman"/>
              <a:ea typeface="Times New Roman"/>
              <a:cs typeface="Times New Roman"/>
              <a:sym typeface="Times New Roman"/>
            </a:endParaRPr>
          </a:p>
          <a:p>
            <a:pPr indent="-297180" lvl="0" marL="457200" rtl="0" algn="l">
              <a:lnSpc>
                <a:spcPct val="150000"/>
              </a:lnSpc>
              <a:spcBef>
                <a:spcPts val="0"/>
              </a:spcBef>
              <a:spcAft>
                <a:spcPts val="0"/>
              </a:spcAft>
              <a:buClr>
                <a:srgbClr val="000000"/>
              </a:buClr>
              <a:buSzPct val="100000"/>
              <a:buFont typeface="Times New Roman"/>
              <a:buAutoNum type="arabicPeriod"/>
            </a:pPr>
            <a:r>
              <a:rPr b="1" lang="en" sz="1200">
                <a:solidFill>
                  <a:srgbClr val="000000"/>
                </a:solidFill>
                <a:latin typeface="Times New Roman"/>
                <a:ea typeface="Times New Roman"/>
                <a:cs typeface="Times New Roman"/>
                <a:sym typeface="Times New Roman"/>
              </a:rPr>
              <a:t>The Situation</a:t>
            </a:r>
            <a:r>
              <a:rPr lang="en" sz="1200">
                <a:solidFill>
                  <a:srgbClr val="000000"/>
                </a:solidFill>
                <a:latin typeface="Times New Roman"/>
                <a:ea typeface="Times New Roman"/>
                <a:cs typeface="Times New Roman"/>
                <a:sym typeface="Times New Roman"/>
              </a:rPr>
              <a:t>: A brief description of the hypothetical situation. Some are simpler and more general, while some refer to more specific, even actual historical, events, especially at the higher complexity level. </a:t>
            </a:r>
            <a:endParaRPr sz="1200">
              <a:solidFill>
                <a:srgbClr val="000000"/>
              </a:solidFill>
              <a:latin typeface="Times New Roman"/>
              <a:ea typeface="Times New Roman"/>
              <a:cs typeface="Times New Roman"/>
              <a:sym typeface="Times New Roman"/>
            </a:endParaRPr>
          </a:p>
          <a:p>
            <a:pPr indent="-297180" lvl="0" marL="457200" rtl="0" algn="l">
              <a:lnSpc>
                <a:spcPct val="150000"/>
              </a:lnSpc>
              <a:spcBef>
                <a:spcPts val="0"/>
              </a:spcBef>
              <a:spcAft>
                <a:spcPts val="0"/>
              </a:spcAft>
              <a:buClr>
                <a:srgbClr val="000000"/>
              </a:buClr>
              <a:buSzPct val="100000"/>
              <a:buFont typeface="Times New Roman"/>
              <a:buAutoNum type="arabicPeriod"/>
            </a:pPr>
            <a:r>
              <a:rPr b="1" lang="en" sz="1200">
                <a:solidFill>
                  <a:srgbClr val="000000"/>
                </a:solidFill>
                <a:latin typeface="Times New Roman"/>
                <a:ea typeface="Times New Roman"/>
                <a:cs typeface="Times New Roman"/>
                <a:sym typeface="Times New Roman"/>
              </a:rPr>
              <a:t>The Dilemma</a:t>
            </a:r>
            <a:r>
              <a:rPr lang="en" sz="1200">
                <a:solidFill>
                  <a:srgbClr val="000000"/>
                </a:solidFill>
                <a:latin typeface="Times New Roman"/>
                <a:ea typeface="Times New Roman"/>
                <a:cs typeface="Times New Roman"/>
                <a:sym typeface="Times New Roman"/>
              </a:rPr>
              <a:t>: A one-sentence summary of the issues presented in the situation and the choice students must make.</a:t>
            </a:r>
            <a:endParaRPr sz="1200">
              <a:solidFill>
                <a:srgbClr val="000000"/>
              </a:solidFill>
              <a:latin typeface="Times New Roman"/>
              <a:ea typeface="Times New Roman"/>
              <a:cs typeface="Times New Roman"/>
              <a:sym typeface="Times New Roman"/>
            </a:endParaRPr>
          </a:p>
          <a:p>
            <a:pPr indent="-297180" lvl="0" marL="457200" rtl="0" algn="l">
              <a:lnSpc>
                <a:spcPct val="150000"/>
              </a:lnSpc>
              <a:spcBef>
                <a:spcPts val="0"/>
              </a:spcBef>
              <a:spcAft>
                <a:spcPts val="0"/>
              </a:spcAft>
              <a:buClr>
                <a:srgbClr val="000000"/>
              </a:buClr>
              <a:buSzPct val="100000"/>
              <a:buFont typeface="Times New Roman"/>
              <a:buAutoNum type="arabicPeriod"/>
            </a:pPr>
            <a:r>
              <a:rPr b="1" lang="en" sz="1200">
                <a:solidFill>
                  <a:srgbClr val="000000"/>
                </a:solidFill>
                <a:latin typeface="Times New Roman"/>
                <a:ea typeface="Times New Roman"/>
                <a:cs typeface="Times New Roman"/>
                <a:sym typeface="Times New Roman"/>
              </a:rPr>
              <a:t>What Would You Do?</a:t>
            </a:r>
            <a:r>
              <a:rPr lang="en" sz="1200">
                <a:solidFill>
                  <a:srgbClr val="000000"/>
                </a:solidFill>
                <a:latin typeface="Times New Roman"/>
                <a:ea typeface="Times New Roman"/>
                <a:cs typeface="Times New Roman"/>
                <a:sym typeface="Times New Roman"/>
              </a:rPr>
              <a:t> A list of potential answers to the dilemma. These are provided to give students some ideas. However, a blank answer is provided at the end of the list to account for the fact that it would be impossible to list all of the potential choices! This is also a good way to foster expansion of the topic.</a:t>
            </a:r>
            <a:endParaRPr sz="1200">
              <a:solidFill>
                <a:srgbClr val="000000"/>
              </a:solidFill>
              <a:latin typeface="Times New Roman"/>
              <a:ea typeface="Times New Roman"/>
              <a:cs typeface="Times New Roman"/>
              <a:sym typeface="Times New Roman"/>
            </a:endParaRPr>
          </a:p>
          <a:p>
            <a:pPr indent="0" lvl="0" marL="0" rtl="0" algn="ctr">
              <a:lnSpc>
                <a:spcPct val="150000"/>
              </a:lnSpc>
              <a:spcBef>
                <a:spcPts val="0"/>
              </a:spcBef>
              <a:spcAft>
                <a:spcPts val="0"/>
              </a:spcAft>
              <a:buNone/>
            </a:pPr>
            <a:r>
              <a:t/>
            </a:r>
            <a:endParaRPr b="1" sz="1200">
              <a:solidFill>
                <a:srgbClr val="000000"/>
              </a:solidFill>
              <a:latin typeface="Calibri"/>
              <a:ea typeface="Calibri"/>
              <a:cs typeface="Calibri"/>
              <a:sym typeface="Calibri"/>
            </a:endParaRPr>
          </a:p>
          <a:p>
            <a:pPr indent="0" lvl="0" marL="0" rtl="0" algn="ctr">
              <a:lnSpc>
                <a:spcPct val="100000"/>
              </a:lnSpc>
              <a:spcBef>
                <a:spcPts val="400"/>
              </a:spcBef>
              <a:spcAft>
                <a:spcPts val="0"/>
              </a:spcAft>
              <a:buSzPct val="100000"/>
              <a:buNone/>
            </a:pPr>
            <a:r>
              <a:t/>
            </a:r>
            <a:endParaRPr/>
          </a:p>
        </p:txBody>
      </p:sp>
      <p:sp>
        <p:nvSpPr>
          <p:cNvPr id="326" name="Google Shape;326;p40"/>
          <p:cNvSpPr txBox="1"/>
          <p:nvPr>
            <p:ph idx="2" type="body"/>
          </p:nvPr>
        </p:nvSpPr>
        <p:spPr>
          <a:xfrm>
            <a:off x="4557900" y="748625"/>
            <a:ext cx="4218600" cy="3930600"/>
          </a:xfrm>
          <a:prstGeom prst="rect">
            <a:avLst/>
          </a:prstGeom>
          <a:noFill/>
          <a:ln>
            <a:noFill/>
          </a:ln>
        </p:spPr>
        <p:txBody>
          <a:bodyPr anchorCtr="0" anchor="ctr" bIns="91425" lIns="91425" spcFirstLastPara="1" rIns="91425" wrap="square" tIns="91425">
            <a:normAutofit fontScale="92500" lnSpcReduction="20000"/>
          </a:bodyPr>
          <a:lstStyle/>
          <a:p>
            <a:pPr indent="0" lvl="0" marL="0" rtl="0" algn="l">
              <a:lnSpc>
                <a:spcPct val="150000"/>
              </a:lnSpc>
              <a:spcBef>
                <a:spcPts val="0"/>
              </a:spcBef>
              <a:spcAft>
                <a:spcPts val="0"/>
              </a:spcAft>
              <a:buNone/>
            </a:pPr>
            <a:r>
              <a:rPr b="1" lang="en" sz="1200">
                <a:solidFill>
                  <a:srgbClr val="000000"/>
                </a:solidFill>
                <a:latin typeface="Times New Roman"/>
                <a:ea typeface="Times New Roman"/>
                <a:cs typeface="Times New Roman"/>
                <a:sym typeface="Times New Roman"/>
              </a:rPr>
              <a:t>4. Variables</a:t>
            </a:r>
            <a:r>
              <a:rPr lang="en" sz="1200">
                <a:solidFill>
                  <a:srgbClr val="000000"/>
                </a:solidFill>
                <a:latin typeface="Times New Roman"/>
                <a:ea typeface="Times New Roman"/>
                <a:cs typeface="Times New Roman"/>
                <a:sym typeface="Times New Roman"/>
              </a:rPr>
              <a:t>: A list of factors that might change the students’ answers to the dilemma. I found it particularly important to add this section, as many of the dilemmas are open to deeper discussion when changing certain aspects of the situation such as the setting and context, or the age, or gender of the actors. There are also some fantastical variables to appeal to students’ creativity and imagination, such as the difference between being bitten by a zombie or a vampire!</a:t>
            </a:r>
            <a:endParaRPr b="1" sz="1200">
              <a:solidFill>
                <a:srgbClr val="000000"/>
              </a:solidFill>
            </a:endParaRPr>
          </a:p>
          <a:p>
            <a:pPr indent="0" lvl="0" marL="0" rtl="0" algn="l">
              <a:lnSpc>
                <a:spcPct val="150000"/>
              </a:lnSpc>
              <a:spcBef>
                <a:spcPts val="0"/>
              </a:spcBef>
              <a:spcAft>
                <a:spcPts val="0"/>
              </a:spcAft>
              <a:buNone/>
            </a:pPr>
            <a:r>
              <a:rPr b="1" lang="en" sz="1200">
                <a:solidFill>
                  <a:srgbClr val="000000"/>
                </a:solidFill>
              </a:rPr>
              <a:t>5. </a:t>
            </a:r>
            <a:r>
              <a:rPr b="1" lang="en" sz="1200">
                <a:solidFill>
                  <a:srgbClr val="000000"/>
                </a:solidFill>
                <a:latin typeface="Times New Roman"/>
                <a:ea typeface="Times New Roman"/>
                <a:cs typeface="Times New Roman"/>
                <a:sym typeface="Times New Roman"/>
              </a:rPr>
              <a:t>Expansion Activities for Discussion and Writing</a:t>
            </a:r>
            <a:r>
              <a:rPr lang="en" sz="1200">
                <a:solidFill>
                  <a:srgbClr val="000000"/>
                </a:solidFill>
                <a:latin typeface="Times New Roman"/>
                <a:ea typeface="Times New Roman"/>
                <a:cs typeface="Times New Roman"/>
                <a:sym typeface="Times New Roman"/>
              </a:rPr>
              <a:t>:  This section is primarily designed for taking the situations beyond the warmer stage, and make for great homework assignments. Questions here could be answered in writing as essays or journals, given as interviews, or conducted as debates. While certainly usable in the classroom, the goal of this section was, as the title states, to give options to educators looking to spend more time with any of the situations. </a:t>
            </a:r>
            <a:endParaRPr sz="1200">
              <a:solidFill>
                <a:srgbClr val="000000"/>
              </a:solidFill>
              <a:latin typeface="Calibri"/>
              <a:ea typeface="Calibri"/>
              <a:cs typeface="Calibri"/>
              <a:sym typeface="Calibri"/>
            </a:endParaRPr>
          </a:p>
          <a:p>
            <a:pPr indent="0" lvl="0" marL="0" rtl="0" algn="l">
              <a:lnSpc>
                <a:spcPct val="100000"/>
              </a:lnSpc>
              <a:spcBef>
                <a:spcPts val="400"/>
              </a:spcBef>
              <a:spcAft>
                <a:spcPts val="0"/>
              </a:spcAft>
              <a:buNone/>
            </a:pPr>
            <a:r>
              <a:t/>
            </a:r>
            <a:endParaRPr b="1" sz="1200">
              <a:solidFill>
                <a:srgbClr val="000000"/>
              </a:solidFill>
              <a:latin typeface="Calibri"/>
              <a:ea typeface="Calibri"/>
              <a:cs typeface="Calibri"/>
              <a:sym typeface="Calibri"/>
            </a:endParaRPr>
          </a:p>
          <a:p>
            <a:pPr indent="0" lvl="0" marL="0" marR="0" rtl="0" algn="l">
              <a:lnSpc>
                <a:spcPct val="100000"/>
              </a:lnSpc>
              <a:spcBef>
                <a:spcPts val="400"/>
              </a:spcBef>
              <a:spcAft>
                <a:spcPts val="0"/>
              </a:spcAft>
              <a:buSzPct val="150000"/>
              <a:buNone/>
            </a:pPr>
            <a:r>
              <a:t/>
            </a:r>
            <a:endParaRPr sz="1200">
              <a:solidFill>
                <a:schemeClr val="dk2"/>
              </a:solidFill>
            </a:endParaRPr>
          </a:p>
          <a:p>
            <a:pPr indent="0" lvl="0" marL="0" rtl="0" algn="l">
              <a:lnSpc>
                <a:spcPct val="115000"/>
              </a:lnSpc>
              <a:spcBef>
                <a:spcPts val="400"/>
              </a:spcBef>
              <a:spcAft>
                <a:spcPts val="1600"/>
              </a:spcAft>
              <a:buSzPct val="100000"/>
              <a:buNone/>
            </a:pPr>
            <a:r>
              <a:t/>
            </a:r>
            <a:endParaRPr/>
          </a:p>
        </p:txBody>
      </p:sp>
      <p:sp>
        <p:nvSpPr>
          <p:cNvPr id="327" name="Google Shape;327;p40"/>
          <p:cNvSpPr txBox="1"/>
          <p:nvPr/>
        </p:nvSpPr>
        <p:spPr>
          <a:xfrm>
            <a:off x="455950" y="92850"/>
            <a:ext cx="770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Roboto"/>
                <a:ea typeface="Roboto"/>
                <a:cs typeface="Roboto"/>
                <a:sym typeface="Roboto"/>
              </a:rPr>
              <a:t>What Would you Do?</a:t>
            </a:r>
            <a:r>
              <a:rPr b="1" lang="en">
                <a:latin typeface="Roboto"/>
                <a:ea typeface="Roboto"/>
                <a:cs typeface="Roboto"/>
                <a:sym typeface="Roboto"/>
              </a:rPr>
              <a:t> - Flow </a:t>
            </a:r>
            <a:endParaRPr b="1">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1" name="Shape 331"/>
        <p:cNvGrpSpPr/>
        <p:nvPr/>
      </p:nvGrpSpPr>
      <p:grpSpPr>
        <a:xfrm>
          <a:off x="0" y="0"/>
          <a:ext cx="0" cy="0"/>
          <a:chOff x="0" y="0"/>
          <a:chExt cx="0" cy="0"/>
        </a:xfrm>
      </p:grpSpPr>
      <p:sp>
        <p:nvSpPr>
          <p:cNvPr id="332" name="Google Shape;332;p41"/>
          <p:cNvSpPr txBox="1"/>
          <p:nvPr/>
        </p:nvSpPr>
        <p:spPr>
          <a:xfrm>
            <a:off x="-106025" y="647400"/>
            <a:ext cx="3472200" cy="384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41"/>
          <p:cNvSpPr txBox="1"/>
          <p:nvPr>
            <p:ph type="title"/>
          </p:nvPr>
        </p:nvSpPr>
        <p:spPr>
          <a:xfrm>
            <a:off x="226075" y="93550"/>
            <a:ext cx="2808000" cy="6432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2400"/>
              <a:buNone/>
            </a:pPr>
            <a:r>
              <a:rPr lang="en"/>
              <a:t>Workshop! </a:t>
            </a:r>
            <a:endParaRPr/>
          </a:p>
        </p:txBody>
      </p:sp>
      <p:sp>
        <p:nvSpPr>
          <p:cNvPr id="334" name="Google Shape;334;p41"/>
          <p:cNvSpPr txBox="1"/>
          <p:nvPr>
            <p:ph idx="1" type="body"/>
          </p:nvPr>
        </p:nvSpPr>
        <p:spPr>
          <a:xfrm>
            <a:off x="306800" y="1167225"/>
            <a:ext cx="3990300" cy="3163500"/>
          </a:xfrm>
          <a:prstGeom prst="rect">
            <a:avLst/>
          </a:prstGeom>
          <a:noFill/>
          <a:ln>
            <a:noFill/>
          </a:ln>
        </p:spPr>
        <p:txBody>
          <a:bodyPr anchorCtr="0" anchor="t" bIns="91425" lIns="91425" spcFirstLastPara="1" rIns="91425" wrap="square" tIns="91425">
            <a:normAutofit fontScale="92500" lnSpcReduction="20000"/>
          </a:bodyPr>
          <a:lstStyle/>
          <a:p>
            <a:pPr indent="0" lvl="0" marL="457200" rtl="0" algn="l">
              <a:lnSpc>
                <a:spcPct val="100000"/>
              </a:lnSpc>
              <a:spcBef>
                <a:spcPts val="0"/>
              </a:spcBef>
              <a:spcAft>
                <a:spcPts val="0"/>
              </a:spcAft>
              <a:buNone/>
            </a:pPr>
            <a:r>
              <a:rPr b="1" lang="en" sz="1800">
                <a:solidFill>
                  <a:srgbClr val="000000"/>
                </a:solidFill>
                <a:latin typeface="Arial"/>
                <a:ea typeface="Arial"/>
                <a:cs typeface="Arial"/>
                <a:sym typeface="Arial"/>
              </a:rPr>
              <a:t>The Situation </a:t>
            </a:r>
            <a:endParaRPr b="1" sz="1800">
              <a:solidFill>
                <a:srgbClr val="000000"/>
              </a:solidFill>
              <a:latin typeface="Arial"/>
              <a:ea typeface="Arial"/>
              <a:cs typeface="Arial"/>
              <a:sym typeface="Arial"/>
            </a:endParaRPr>
          </a:p>
          <a:p>
            <a:pPr indent="-334327" lvl="1" marL="914400" rtl="0" algn="l">
              <a:lnSpc>
                <a:spcPct val="100000"/>
              </a:lnSpc>
              <a:spcBef>
                <a:spcPts val="0"/>
              </a:spcBef>
              <a:spcAft>
                <a:spcPts val="0"/>
              </a:spcAft>
              <a:buClr>
                <a:srgbClr val="000000"/>
              </a:buClr>
              <a:buSzPct val="100000"/>
              <a:buFont typeface="Arial"/>
              <a:buChar char="○"/>
            </a:pPr>
            <a:r>
              <a:rPr lang="en" sz="1800">
                <a:solidFill>
                  <a:srgbClr val="000000"/>
                </a:solidFill>
                <a:latin typeface="Arial"/>
                <a:ea typeface="Arial"/>
                <a:cs typeface="Arial"/>
                <a:sym typeface="Arial"/>
              </a:rPr>
              <a:t>Read situation as a class, or groups, or as HW. </a:t>
            </a:r>
            <a:endParaRPr sz="1800">
              <a:solidFill>
                <a:srgbClr val="000000"/>
              </a:solidFill>
              <a:latin typeface="Arial"/>
              <a:ea typeface="Arial"/>
              <a:cs typeface="Arial"/>
              <a:sym typeface="Arial"/>
            </a:endParaRPr>
          </a:p>
          <a:p>
            <a:pPr indent="-334327" lvl="1" marL="914400" rtl="0" algn="l">
              <a:lnSpc>
                <a:spcPct val="100000"/>
              </a:lnSpc>
              <a:spcBef>
                <a:spcPts val="0"/>
              </a:spcBef>
              <a:spcAft>
                <a:spcPts val="0"/>
              </a:spcAft>
              <a:buClr>
                <a:srgbClr val="000000"/>
              </a:buClr>
              <a:buSzPct val="100000"/>
              <a:buFont typeface="Arial"/>
              <a:buChar char="○"/>
            </a:pPr>
            <a:r>
              <a:rPr lang="en" sz="1800">
                <a:solidFill>
                  <a:srgbClr val="000000"/>
                </a:solidFill>
                <a:latin typeface="Arial"/>
                <a:ea typeface="Arial"/>
                <a:cs typeface="Arial"/>
                <a:sym typeface="Arial"/>
              </a:rPr>
              <a:t>Pictures to relate to each topic. </a:t>
            </a:r>
            <a:endParaRPr sz="1800">
              <a:solidFill>
                <a:srgbClr val="000000"/>
              </a:solidFill>
              <a:latin typeface="Arial"/>
              <a:ea typeface="Arial"/>
              <a:cs typeface="Arial"/>
              <a:sym typeface="Arial"/>
            </a:endParaRPr>
          </a:p>
          <a:p>
            <a:pPr indent="0" lvl="0" marL="457200" rtl="0" algn="l">
              <a:lnSpc>
                <a:spcPct val="100000"/>
              </a:lnSpc>
              <a:spcBef>
                <a:spcPts val="0"/>
              </a:spcBef>
              <a:spcAft>
                <a:spcPts val="0"/>
              </a:spcAft>
              <a:buNone/>
            </a:pPr>
            <a:r>
              <a:t/>
            </a:r>
            <a:endParaRPr sz="1800">
              <a:solidFill>
                <a:srgbClr val="000000"/>
              </a:solidFill>
              <a:latin typeface="Arial"/>
              <a:ea typeface="Arial"/>
              <a:cs typeface="Arial"/>
              <a:sym typeface="Arial"/>
            </a:endParaRPr>
          </a:p>
          <a:p>
            <a:pPr indent="0" lvl="0" marL="457200" rtl="0" algn="l">
              <a:lnSpc>
                <a:spcPct val="100000"/>
              </a:lnSpc>
              <a:spcBef>
                <a:spcPts val="0"/>
              </a:spcBef>
              <a:spcAft>
                <a:spcPts val="0"/>
              </a:spcAft>
              <a:buNone/>
            </a:pPr>
            <a:r>
              <a:rPr b="1" lang="en" sz="1800">
                <a:solidFill>
                  <a:srgbClr val="000000"/>
                </a:solidFill>
                <a:latin typeface="Arial"/>
                <a:ea typeface="Arial"/>
                <a:cs typeface="Arial"/>
                <a:sym typeface="Arial"/>
              </a:rPr>
              <a:t>The Dilemma </a:t>
            </a:r>
            <a:endParaRPr b="1" sz="1800">
              <a:solidFill>
                <a:srgbClr val="000000"/>
              </a:solidFill>
              <a:latin typeface="Arial"/>
              <a:ea typeface="Arial"/>
              <a:cs typeface="Arial"/>
              <a:sym typeface="Arial"/>
            </a:endParaRPr>
          </a:p>
          <a:p>
            <a:pPr indent="-334327" lvl="1" marL="914400" rtl="0" algn="l">
              <a:lnSpc>
                <a:spcPct val="100000"/>
              </a:lnSpc>
              <a:spcBef>
                <a:spcPts val="0"/>
              </a:spcBef>
              <a:spcAft>
                <a:spcPts val="0"/>
              </a:spcAft>
              <a:buClr>
                <a:srgbClr val="000000"/>
              </a:buClr>
              <a:buSzPct val="100000"/>
              <a:buFont typeface="Arial"/>
              <a:buChar char="○"/>
            </a:pPr>
            <a:r>
              <a:rPr lang="en" sz="1800">
                <a:solidFill>
                  <a:srgbClr val="000000"/>
                </a:solidFill>
                <a:latin typeface="Arial"/>
                <a:ea typeface="Arial"/>
                <a:cs typeface="Arial"/>
                <a:sym typeface="Arial"/>
              </a:rPr>
              <a:t>Stated simply in one sentence.</a:t>
            </a:r>
            <a:endParaRPr sz="1800">
              <a:solidFill>
                <a:srgbClr val="000000"/>
              </a:solidFill>
              <a:latin typeface="Arial"/>
              <a:ea typeface="Arial"/>
              <a:cs typeface="Arial"/>
              <a:sym typeface="Arial"/>
            </a:endParaRPr>
          </a:p>
          <a:p>
            <a:pPr indent="-334327" lvl="1" marL="914400" rtl="0" algn="l">
              <a:lnSpc>
                <a:spcPct val="100000"/>
              </a:lnSpc>
              <a:spcBef>
                <a:spcPts val="0"/>
              </a:spcBef>
              <a:spcAft>
                <a:spcPts val="0"/>
              </a:spcAft>
              <a:buClr>
                <a:srgbClr val="000000"/>
              </a:buClr>
              <a:buSzPct val="100000"/>
              <a:buFont typeface="Arial"/>
              <a:buChar char="○"/>
            </a:pPr>
            <a:r>
              <a:rPr lang="en" sz="1800">
                <a:solidFill>
                  <a:srgbClr val="000000"/>
                </a:solidFill>
                <a:latin typeface="Arial"/>
                <a:ea typeface="Arial"/>
                <a:cs typeface="Arial"/>
                <a:sym typeface="Arial"/>
              </a:rPr>
              <a:t>Can be used as a prompt by itself (also see supplement cards)</a:t>
            </a:r>
            <a:endParaRPr sz="1800">
              <a:solidFill>
                <a:srgbClr val="000000"/>
              </a:solidFill>
              <a:latin typeface="Arial"/>
              <a:ea typeface="Arial"/>
              <a:cs typeface="Arial"/>
              <a:sym typeface="Arial"/>
            </a:endParaRPr>
          </a:p>
          <a:p>
            <a:pPr indent="0" lvl="0" marL="457200" rtl="0" algn="l">
              <a:lnSpc>
                <a:spcPct val="100000"/>
              </a:lnSpc>
              <a:spcBef>
                <a:spcPts val="0"/>
              </a:spcBef>
              <a:spcAft>
                <a:spcPts val="0"/>
              </a:spcAft>
              <a:buNone/>
            </a:pPr>
            <a:r>
              <a:t/>
            </a:r>
            <a:endParaRPr b="1" sz="1800">
              <a:solidFill>
                <a:srgbClr val="000000"/>
              </a:solidFill>
              <a:latin typeface="Arial"/>
              <a:ea typeface="Arial"/>
              <a:cs typeface="Arial"/>
              <a:sym typeface="Arial"/>
            </a:endParaRPr>
          </a:p>
          <a:p>
            <a:pPr indent="0" lvl="0" marL="0" rtl="0" algn="l">
              <a:lnSpc>
                <a:spcPct val="100000"/>
              </a:lnSpc>
              <a:spcBef>
                <a:spcPts val="0"/>
              </a:spcBef>
              <a:spcAft>
                <a:spcPts val="0"/>
              </a:spcAft>
              <a:buSzPct val="66666"/>
              <a:buNone/>
            </a:pPr>
            <a:r>
              <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SzPct val="85714"/>
              <a:buNone/>
            </a:pPr>
            <a:r>
              <a:t/>
            </a:r>
            <a:endParaRPr sz="1400">
              <a:solidFill>
                <a:srgbClr val="000000"/>
              </a:solidFill>
              <a:latin typeface="Arial"/>
              <a:ea typeface="Arial"/>
              <a:cs typeface="Arial"/>
              <a:sym typeface="Arial"/>
            </a:endParaRPr>
          </a:p>
        </p:txBody>
      </p:sp>
      <p:pic>
        <p:nvPicPr>
          <p:cNvPr id="335" name="Google Shape;335;p41"/>
          <p:cNvPicPr preferRelativeResize="0"/>
          <p:nvPr/>
        </p:nvPicPr>
        <p:blipFill>
          <a:blip r:embed="rId3">
            <a:alphaModFix/>
          </a:blip>
          <a:stretch>
            <a:fillRect/>
          </a:stretch>
        </p:blipFill>
        <p:spPr>
          <a:xfrm>
            <a:off x="4477750" y="0"/>
            <a:ext cx="4666249"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5"/>
          <p:cNvSpPr txBox="1"/>
          <p:nvPr>
            <p:ph type="title"/>
          </p:nvPr>
        </p:nvSpPr>
        <p:spPr>
          <a:xfrm>
            <a:off x="471900" y="738725"/>
            <a:ext cx="8388000" cy="767700"/>
          </a:xfrm>
          <a:prstGeom prst="rect">
            <a:avLst/>
          </a:prstGeom>
          <a:noFill/>
          <a:ln>
            <a:noFill/>
          </a:ln>
        </p:spPr>
        <p:txBody>
          <a:bodyPr anchorCtr="0" anchor="b" bIns="91425" lIns="91425" spcFirstLastPara="1" rIns="91425" wrap="square" tIns="91425">
            <a:normAutofit/>
          </a:bodyPr>
          <a:lstStyle/>
          <a:p>
            <a:pPr indent="-431800" lvl="0" marL="457200" rtl="0" algn="l">
              <a:lnSpc>
                <a:spcPct val="100000"/>
              </a:lnSpc>
              <a:spcBef>
                <a:spcPts val="0"/>
              </a:spcBef>
              <a:spcAft>
                <a:spcPts val="0"/>
              </a:spcAft>
              <a:buSzPts val="3200"/>
              <a:buAutoNum type="arabicPeriod"/>
            </a:pPr>
            <a:r>
              <a:rPr lang="en"/>
              <a:t>Background/Why I wrote these collections</a:t>
            </a:r>
            <a:endParaRPr/>
          </a:p>
        </p:txBody>
      </p:sp>
      <p:sp>
        <p:nvSpPr>
          <p:cNvPr id="86" name="Google Shape;86;p15"/>
          <p:cNvSpPr txBox="1"/>
          <p:nvPr>
            <p:ph idx="1" type="body"/>
          </p:nvPr>
        </p:nvSpPr>
        <p:spPr>
          <a:xfrm>
            <a:off x="471900" y="1942300"/>
            <a:ext cx="3399300" cy="2687100"/>
          </a:xfrm>
          <a:prstGeom prst="rect">
            <a:avLst/>
          </a:prstGeom>
          <a:noFill/>
          <a:ln>
            <a:noFill/>
          </a:ln>
        </p:spPr>
        <p:txBody>
          <a:bodyPr anchorCtr="0" anchor="t" bIns="91425" lIns="91425" spcFirstLastPara="1" rIns="91425" wrap="square" tIns="91425">
            <a:normAutofit lnSpcReduction="20000"/>
          </a:bodyPr>
          <a:lstStyle/>
          <a:p>
            <a:pPr indent="-317500" lvl="0" marL="457200" rtl="0" algn="l">
              <a:lnSpc>
                <a:spcPct val="115000"/>
              </a:lnSpc>
              <a:spcBef>
                <a:spcPts val="0"/>
              </a:spcBef>
              <a:spcAft>
                <a:spcPts val="0"/>
              </a:spcAft>
              <a:buSzPts val="1400"/>
              <a:buChar char="●"/>
            </a:pPr>
            <a:r>
              <a:rPr lang="en" sz="1400"/>
              <a:t>Background in education and creative writing.</a:t>
            </a:r>
            <a:endParaRPr sz="1400"/>
          </a:p>
          <a:p>
            <a:pPr indent="-317500" lvl="0" marL="457200" rtl="0" algn="l">
              <a:lnSpc>
                <a:spcPct val="115000"/>
              </a:lnSpc>
              <a:spcBef>
                <a:spcPts val="0"/>
              </a:spcBef>
              <a:spcAft>
                <a:spcPts val="0"/>
              </a:spcAft>
              <a:buSzPts val="1400"/>
              <a:buChar char="●"/>
            </a:pPr>
            <a:r>
              <a:rPr lang="en" sz="1400"/>
              <a:t>Lifelong love of reading.</a:t>
            </a:r>
            <a:endParaRPr sz="1400"/>
          </a:p>
          <a:p>
            <a:pPr indent="-317500" lvl="0" marL="457200" rtl="0" algn="l">
              <a:lnSpc>
                <a:spcPct val="115000"/>
              </a:lnSpc>
              <a:spcBef>
                <a:spcPts val="0"/>
              </a:spcBef>
              <a:spcAft>
                <a:spcPts val="0"/>
              </a:spcAft>
              <a:buSzPts val="1400"/>
              <a:buChar char="●"/>
            </a:pPr>
            <a:r>
              <a:rPr lang="en" sz="1400"/>
              <a:t>Encourage a mutual love of these two skills which are separable but connected.  </a:t>
            </a:r>
            <a:endParaRPr sz="1400"/>
          </a:p>
          <a:p>
            <a:pPr indent="-317500" lvl="0" marL="457200" rtl="0" algn="l">
              <a:lnSpc>
                <a:spcPct val="115000"/>
              </a:lnSpc>
              <a:spcBef>
                <a:spcPts val="0"/>
              </a:spcBef>
              <a:spcAft>
                <a:spcPts val="0"/>
              </a:spcAft>
              <a:buSzPts val="1400"/>
              <a:buChar char="●"/>
            </a:pPr>
            <a:r>
              <a:rPr lang="en" sz="1400"/>
              <a:t>Variety and Adaptability: Reading/Writing topics with easy transitions into discussion and projects</a:t>
            </a:r>
            <a:endParaRPr sz="1400"/>
          </a:p>
        </p:txBody>
      </p:sp>
      <p:pic>
        <p:nvPicPr>
          <p:cNvPr id="87" name="Google Shape;87;p15"/>
          <p:cNvPicPr preferRelativeResize="0"/>
          <p:nvPr/>
        </p:nvPicPr>
        <p:blipFill rotWithShape="1">
          <a:blip r:embed="rId3">
            <a:alphaModFix/>
          </a:blip>
          <a:srcRect b="0" l="0" r="0" t="0"/>
          <a:stretch/>
        </p:blipFill>
        <p:spPr>
          <a:xfrm>
            <a:off x="4540399" y="2370095"/>
            <a:ext cx="2247900" cy="1533929"/>
          </a:xfrm>
          <a:prstGeom prst="rect">
            <a:avLst/>
          </a:prstGeom>
          <a:noFill/>
          <a:ln>
            <a:noFill/>
          </a:ln>
        </p:spPr>
      </p:pic>
      <p:pic>
        <p:nvPicPr>
          <p:cNvPr id="88" name="Google Shape;88;p15"/>
          <p:cNvPicPr preferRelativeResize="0"/>
          <p:nvPr/>
        </p:nvPicPr>
        <p:blipFill rotWithShape="1">
          <a:blip r:embed="rId4">
            <a:alphaModFix/>
          </a:blip>
          <a:srcRect b="0" l="0" r="0" t="0"/>
          <a:stretch/>
        </p:blipFill>
        <p:spPr>
          <a:xfrm>
            <a:off x="6896100" y="1790425"/>
            <a:ext cx="2247900" cy="29908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9" name="Shape 339"/>
        <p:cNvGrpSpPr/>
        <p:nvPr/>
      </p:nvGrpSpPr>
      <p:grpSpPr>
        <a:xfrm>
          <a:off x="0" y="0"/>
          <a:ext cx="0" cy="0"/>
          <a:chOff x="0" y="0"/>
          <a:chExt cx="0" cy="0"/>
        </a:xfrm>
      </p:grpSpPr>
      <p:sp>
        <p:nvSpPr>
          <p:cNvPr id="340" name="Google Shape;340;p42"/>
          <p:cNvSpPr txBox="1"/>
          <p:nvPr/>
        </p:nvSpPr>
        <p:spPr>
          <a:xfrm>
            <a:off x="581525" y="3779925"/>
            <a:ext cx="7950900" cy="1134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Char char="●"/>
            </a:pPr>
            <a:r>
              <a:rPr b="1" lang="en" sz="1800"/>
              <a:t>Multiple choice answers to situation. </a:t>
            </a:r>
            <a:endParaRPr b="1" i="0" sz="1800" u="none" cap="none" strike="noStrike">
              <a:solidFill>
                <a:srgbClr val="000000"/>
              </a:solidFill>
            </a:endParaRPr>
          </a:p>
          <a:p>
            <a:pPr indent="-342900" lvl="1" marL="914400" marR="0" rtl="0" algn="l">
              <a:lnSpc>
                <a:spcPct val="100000"/>
              </a:lnSpc>
              <a:spcBef>
                <a:spcPts val="0"/>
              </a:spcBef>
              <a:spcAft>
                <a:spcPts val="0"/>
              </a:spcAft>
              <a:buClr>
                <a:srgbClr val="000000"/>
              </a:buClr>
              <a:buSzPts val="1800"/>
              <a:buChar char="○"/>
            </a:pPr>
            <a:r>
              <a:rPr b="1" i="0" lang="en" sz="1800" u="none" cap="none" strike="noStrike">
                <a:solidFill>
                  <a:srgbClr val="000000"/>
                </a:solidFill>
              </a:rPr>
              <a:t>Discuss question with partner/group.</a:t>
            </a:r>
            <a:endParaRPr b="1" i="0" sz="1800" u="none" cap="none" strike="noStrike">
              <a:solidFill>
                <a:srgbClr val="000000"/>
              </a:solidFill>
            </a:endParaRPr>
          </a:p>
          <a:p>
            <a:pPr indent="-342900" lvl="0" marL="457200" marR="0" rtl="0" algn="l">
              <a:lnSpc>
                <a:spcPct val="100000"/>
              </a:lnSpc>
              <a:spcBef>
                <a:spcPts val="0"/>
              </a:spcBef>
              <a:spcAft>
                <a:spcPts val="0"/>
              </a:spcAft>
              <a:buClr>
                <a:srgbClr val="000000"/>
              </a:buClr>
              <a:buSzPts val="1800"/>
              <a:buChar char="●"/>
            </a:pPr>
            <a:r>
              <a:rPr b="1" lang="en" sz="1800"/>
              <a:t>Blanks for Ss to create their own answers!</a:t>
            </a:r>
            <a:endParaRPr b="1" i="0" sz="1800" u="none" cap="none" strike="noStrike">
              <a:solidFill>
                <a:srgbClr val="000000"/>
              </a:solidFill>
            </a:endParaRPr>
          </a:p>
        </p:txBody>
      </p:sp>
      <p:sp>
        <p:nvSpPr>
          <p:cNvPr id="341" name="Google Shape;341;p42"/>
          <p:cNvSpPr txBox="1"/>
          <p:nvPr>
            <p:ph type="title"/>
          </p:nvPr>
        </p:nvSpPr>
        <p:spPr>
          <a:xfrm>
            <a:off x="457600" y="352550"/>
            <a:ext cx="2808000" cy="618000"/>
          </a:xfrm>
          <a:prstGeom prst="rect">
            <a:avLst/>
          </a:prstGeom>
          <a:noFill/>
          <a:ln>
            <a:noFill/>
          </a:ln>
        </p:spPr>
        <p:txBody>
          <a:bodyPr anchorCtr="0" anchor="b" bIns="91425" lIns="91425" spcFirstLastPara="1" rIns="91425" wrap="square" tIns="91425">
            <a:normAutofit/>
          </a:bodyPr>
          <a:lstStyle/>
          <a:p>
            <a:pPr indent="0" lvl="0" marL="0" rtl="0" algn="l">
              <a:spcBef>
                <a:spcPts val="0"/>
              </a:spcBef>
              <a:spcAft>
                <a:spcPts val="0"/>
              </a:spcAft>
              <a:buClr>
                <a:srgbClr val="000000"/>
              </a:buClr>
              <a:buSzPts val="1800"/>
              <a:buFont typeface="Arial"/>
              <a:buNone/>
            </a:pPr>
            <a:r>
              <a:rPr b="1" lang="en" sz="1800">
                <a:solidFill>
                  <a:srgbClr val="000000"/>
                </a:solidFill>
                <a:latin typeface="Arial"/>
                <a:ea typeface="Arial"/>
                <a:cs typeface="Arial"/>
                <a:sym typeface="Arial"/>
              </a:rPr>
              <a:t>1. What Would You Do? </a:t>
            </a:r>
            <a:endParaRPr/>
          </a:p>
        </p:txBody>
      </p:sp>
      <p:pic>
        <p:nvPicPr>
          <p:cNvPr id="342" name="Google Shape;342;p42"/>
          <p:cNvPicPr preferRelativeResize="0"/>
          <p:nvPr/>
        </p:nvPicPr>
        <p:blipFill>
          <a:blip r:embed="rId3">
            <a:alphaModFix/>
          </a:blip>
          <a:stretch>
            <a:fillRect/>
          </a:stretch>
        </p:blipFill>
        <p:spPr>
          <a:xfrm>
            <a:off x="6794325" y="233375"/>
            <a:ext cx="2143625" cy="1545550"/>
          </a:xfrm>
          <a:prstGeom prst="rect">
            <a:avLst/>
          </a:prstGeom>
          <a:noFill/>
          <a:ln>
            <a:noFill/>
          </a:ln>
        </p:spPr>
      </p:pic>
      <p:pic>
        <p:nvPicPr>
          <p:cNvPr id="343" name="Google Shape;343;p42"/>
          <p:cNvPicPr preferRelativeResize="0"/>
          <p:nvPr/>
        </p:nvPicPr>
        <p:blipFill>
          <a:blip r:embed="rId4">
            <a:alphaModFix/>
          </a:blip>
          <a:stretch>
            <a:fillRect/>
          </a:stretch>
        </p:blipFill>
        <p:spPr>
          <a:xfrm>
            <a:off x="246650" y="1307725"/>
            <a:ext cx="6922175" cy="2472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47" name="Shape 347"/>
        <p:cNvGrpSpPr/>
        <p:nvPr/>
      </p:nvGrpSpPr>
      <p:grpSpPr>
        <a:xfrm>
          <a:off x="0" y="0"/>
          <a:ext cx="0" cy="0"/>
          <a:chOff x="0" y="0"/>
          <a:chExt cx="0" cy="0"/>
        </a:xfrm>
      </p:grpSpPr>
      <p:sp>
        <p:nvSpPr>
          <p:cNvPr id="348" name="Google Shape;348;p43"/>
          <p:cNvSpPr txBox="1"/>
          <p:nvPr/>
        </p:nvSpPr>
        <p:spPr>
          <a:xfrm>
            <a:off x="226075" y="1106675"/>
            <a:ext cx="2936100" cy="287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Char char="●"/>
            </a:pPr>
            <a:r>
              <a:rPr lang="en" sz="1800"/>
              <a:t>Additional choices to encourage additional discussion and critical thinking. </a:t>
            </a:r>
            <a:endParaRPr sz="1800"/>
          </a:p>
          <a:p>
            <a:pPr indent="-342900" lvl="0" marL="457200" marR="0" rtl="0" algn="l">
              <a:lnSpc>
                <a:spcPct val="100000"/>
              </a:lnSpc>
              <a:spcBef>
                <a:spcPts val="0"/>
              </a:spcBef>
              <a:spcAft>
                <a:spcPts val="0"/>
              </a:spcAft>
              <a:buSzPts val="1800"/>
              <a:buChar char="●"/>
            </a:pPr>
            <a:r>
              <a:rPr lang="en" sz="1800"/>
              <a:t>Examine the situations from multiple perspectives!</a:t>
            </a:r>
            <a:endParaRPr sz="1800"/>
          </a:p>
        </p:txBody>
      </p:sp>
      <p:sp>
        <p:nvSpPr>
          <p:cNvPr id="349" name="Google Shape;349;p43"/>
          <p:cNvSpPr txBox="1"/>
          <p:nvPr>
            <p:ph type="title"/>
          </p:nvPr>
        </p:nvSpPr>
        <p:spPr>
          <a:xfrm>
            <a:off x="290128" y="3714600"/>
            <a:ext cx="2808000" cy="9534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2400"/>
              <a:buNone/>
            </a:pPr>
            <a:r>
              <a:rPr lang="en"/>
              <a:t>More choices - more thinking!</a:t>
            </a:r>
            <a:endParaRPr/>
          </a:p>
        </p:txBody>
      </p:sp>
      <p:sp>
        <p:nvSpPr>
          <p:cNvPr id="350" name="Google Shape;350;p43"/>
          <p:cNvSpPr txBox="1"/>
          <p:nvPr>
            <p:ph idx="1" type="body"/>
          </p:nvPr>
        </p:nvSpPr>
        <p:spPr>
          <a:xfrm>
            <a:off x="557175" y="409750"/>
            <a:ext cx="2808000" cy="777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rgbClr val="000000"/>
              </a:buClr>
              <a:buSzPts val="1800"/>
              <a:buFont typeface="Arial"/>
              <a:buNone/>
            </a:pPr>
            <a:r>
              <a:rPr b="1" lang="en" sz="1800">
                <a:solidFill>
                  <a:srgbClr val="000000"/>
                </a:solidFill>
                <a:latin typeface="Arial"/>
                <a:ea typeface="Arial"/>
                <a:cs typeface="Arial"/>
                <a:sym typeface="Arial"/>
              </a:rPr>
              <a:t>2. Variables </a:t>
            </a:r>
            <a:endParaRPr/>
          </a:p>
        </p:txBody>
      </p:sp>
      <p:pic>
        <p:nvPicPr>
          <p:cNvPr id="351" name="Google Shape;351;p43"/>
          <p:cNvPicPr preferRelativeResize="0"/>
          <p:nvPr/>
        </p:nvPicPr>
        <p:blipFill>
          <a:blip r:embed="rId3">
            <a:alphaModFix/>
          </a:blip>
          <a:stretch>
            <a:fillRect/>
          </a:stretch>
        </p:blipFill>
        <p:spPr>
          <a:xfrm>
            <a:off x="3162175" y="1187350"/>
            <a:ext cx="5427900" cy="3707875"/>
          </a:xfrm>
          <a:prstGeom prst="rect">
            <a:avLst/>
          </a:prstGeom>
          <a:noFill/>
          <a:ln>
            <a:noFill/>
          </a:ln>
        </p:spPr>
      </p:pic>
      <p:pic>
        <p:nvPicPr>
          <p:cNvPr id="352" name="Google Shape;352;p43"/>
          <p:cNvPicPr preferRelativeResize="0"/>
          <p:nvPr/>
        </p:nvPicPr>
        <p:blipFill>
          <a:blip r:embed="rId4">
            <a:alphaModFix/>
          </a:blip>
          <a:stretch>
            <a:fillRect/>
          </a:stretch>
        </p:blipFill>
        <p:spPr>
          <a:xfrm>
            <a:off x="6752200" y="233375"/>
            <a:ext cx="2185750" cy="15759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56" name="Shape 356"/>
        <p:cNvGrpSpPr/>
        <p:nvPr/>
      </p:nvGrpSpPr>
      <p:grpSpPr>
        <a:xfrm>
          <a:off x="0" y="0"/>
          <a:ext cx="0" cy="0"/>
          <a:chOff x="0" y="0"/>
          <a:chExt cx="0" cy="0"/>
        </a:xfrm>
      </p:grpSpPr>
      <p:sp>
        <p:nvSpPr>
          <p:cNvPr id="357" name="Google Shape;357;p44"/>
          <p:cNvSpPr txBox="1"/>
          <p:nvPr/>
        </p:nvSpPr>
        <p:spPr>
          <a:xfrm>
            <a:off x="226075" y="1106675"/>
            <a:ext cx="2936100" cy="287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Char char="●"/>
            </a:pPr>
            <a:r>
              <a:rPr lang="en" sz="1800"/>
              <a:t>Additional discussion questions related to the topic. </a:t>
            </a:r>
            <a:endParaRPr sz="1800"/>
          </a:p>
          <a:p>
            <a:pPr indent="-342900" lvl="0" marL="457200" marR="0" rtl="0" algn="l">
              <a:lnSpc>
                <a:spcPct val="100000"/>
              </a:lnSpc>
              <a:spcBef>
                <a:spcPts val="0"/>
              </a:spcBef>
              <a:spcAft>
                <a:spcPts val="0"/>
              </a:spcAft>
              <a:buSzPts val="1800"/>
              <a:buChar char="●"/>
            </a:pPr>
            <a:r>
              <a:rPr lang="en" sz="1800"/>
              <a:t>Writing prompts and other activity options. </a:t>
            </a:r>
            <a:endParaRPr sz="1800"/>
          </a:p>
        </p:txBody>
      </p:sp>
      <p:sp>
        <p:nvSpPr>
          <p:cNvPr id="358" name="Google Shape;358;p44"/>
          <p:cNvSpPr txBox="1"/>
          <p:nvPr>
            <p:ph type="title"/>
          </p:nvPr>
        </p:nvSpPr>
        <p:spPr>
          <a:xfrm>
            <a:off x="290128" y="3714600"/>
            <a:ext cx="2808000" cy="9534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2400"/>
              <a:buNone/>
            </a:pPr>
            <a:r>
              <a:rPr lang="en"/>
              <a:t>Open-Ended opportunities!</a:t>
            </a:r>
            <a:endParaRPr/>
          </a:p>
        </p:txBody>
      </p:sp>
      <p:sp>
        <p:nvSpPr>
          <p:cNvPr id="359" name="Google Shape;359;p44"/>
          <p:cNvSpPr txBox="1"/>
          <p:nvPr>
            <p:ph idx="1" type="body"/>
          </p:nvPr>
        </p:nvSpPr>
        <p:spPr>
          <a:xfrm>
            <a:off x="557175" y="409750"/>
            <a:ext cx="2808000" cy="777600"/>
          </a:xfrm>
          <a:prstGeom prst="rect">
            <a:avLst/>
          </a:prstGeom>
          <a:noFill/>
          <a:ln>
            <a:noFill/>
          </a:ln>
        </p:spPr>
        <p:txBody>
          <a:bodyPr anchorCtr="0" anchor="t" bIns="91425" lIns="91425" spcFirstLastPara="1" rIns="91425" wrap="square" tIns="91425">
            <a:normAutofit fontScale="85000"/>
          </a:bodyPr>
          <a:lstStyle/>
          <a:p>
            <a:pPr indent="0" lvl="0" marL="0" rtl="0" algn="l">
              <a:lnSpc>
                <a:spcPct val="100000"/>
              </a:lnSpc>
              <a:spcBef>
                <a:spcPts val="0"/>
              </a:spcBef>
              <a:spcAft>
                <a:spcPts val="0"/>
              </a:spcAft>
              <a:buSzPct val="100000"/>
              <a:buNone/>
            </a:pPr>
            <a:r>
              <a:rPr b="1" lang="en" sz="1800">
                <a:solidFill>
                  <a:srgbClr val="000000"/>
                </a:solidFill>
                <a:latin typeface="Arial"/>
                <a:ea typeface="Arial"/>
                <a:cs typeface="Arial"/>
                <a:sym typeface="Arial"/>
              </a:rPr>
              <a:t>3. Expansion Activities for Discussion and Writing </a:t>
            </a:r>
            <a:endParaRPr/>
          </a:p>
        </p:txBody>
      </p:sp>
      <p:pic>
        <p:nvPicPr>
          <p:cNvPr id="360" name="Google Shape;360;p44"/>
          <p:cNvPicPr preferRelativeResize="0"/>
          <p:nvPr/>
        </p:nvPicPr>
        <p:blipFill>
          <a:blip r:embed="rId3">
            <a:alphaModFix/>
          </a:blip>
          <a:stretch>
            <a:fillRect/>
          </a:stretch>
        </p:blipFill>
        <p:spPr>
          <a:xfrm>
            <a:off x="3365175" y="465866"/>
            <a:ext cx="5572775" cy="2776758"/>
          </a:xfrm>
          <a:prstGeom prst="rect">
            <a:avLst/>
          </a:prstGeom>
          <a:noFill/>
          <a:ln>
            <a:noFill/>
          </a:ln>
        </p:spPr>
      </p:pic>
      <p:pic>
        <p:nvPicPr>
          <p:cNvPr id="361" name="Google Shape;361;p44"/>
          <p:cNvPicPr preferRelativeResize="0"/>
          <p:nvPr/>
        </p:nvPicPr>
        <p:blipFill>
          <a:blip r:embed="rId4">
            <a:alphaModFix/>
          </a:blip>
          <a:stretch>
            <a:fillRect/>
          </a:stretch>
        </p:blipFill>
        <p:spPr>
          <a:xfrm>
            <a:off x="6752200" y="3361600"/>
            <a:ext cx="2185750" cy="15759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5"/>
          <p:cNvSpPr txBox="1"/>
          <p:nvPr>
            <p:ph type="title"/>
          </p:nvPr>
        </p:nvSpPr>
        <p:spPr>
          <a:xfrm>
            <a:off x="190500" y="136925"/>
            <a:ext cx="2827500" cy="5385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800"/>
              <a:buNone/>
            </a:pPr>
            <a:r>
              <a:rPr lang="en"/>
              <a:t>Supplements Overview </a:t>
            </a:r>
            <a:endParaRPr/>
          </a:p>
        </p:txBody>
      </p:sp>
      <p:sp>
        <p:nvSpPr>
          <p:cNvPr id="367" name="Google Shape;367;p45"/>
          <p:cNvSpPr txBox="1"/>
          <p:nvPr/>
        </p:nvSpPr>
        <p:spPr>
          <a:xfrm>
            <a:off x="350925" y="1629900"/>
            <a:ext cx="3228900" cy="138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800"/>
              <a:t>Additional Information at: </a:t>
            </a:r>
            <a:r>
              <a:rPr lang="en" sz="1800" u="sng">
                <a:solidFill>
                  <a:schemeClr val="hlink"/>
                </a:solidFill>
                <a:hlinkClick r:id="rId3"/>
              </a:rPr>
              <a:t>https://www.alphabetpublishingbooks.com/book/wwyd/</a:t>
            </a:r>
            <a:endParaRPr b="0" i="0" sz="1800" u="none" cap="none" strike="noStrike">
              <a:solidFill>
                <a:srgbClr val="000000"/>
              </a:solidFill>
              <a:latin typeface="Arial"/>
              <a:ea typeface="Arial"/>
              <a:cs typeface="Arial"/>
              <a:sym typeface="Arial"/>
            </a:endParaRPr>
          </a:p>
        </p:txBody>
      </p:sp>
      <p:pic>
        <p:nvPicPr>
          <p:cNvPr id="368" name="Google Shape;368;p45"/>
          <p:cNvPicPr preferRelativeResize="0"/>
          <p:nvPr/>
        </p:nvPicPr>
        <p:blipFill>
          <a:blip r:embed="rId4">
            <a:alphaModFix/>
          </a:blip>
          <a:stretch>
            <a:fillRect/>
          </a:stretch>
        </p:blipFill>
        <p:spPr>
          <a:xfrm>
            <a:off x="3807538" y="675425"/>
            <a:ext cx="5336462" cy="40470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6"/>
          <p:cNvSpPr txBox="1"/>
          <p:nvPr>
            <p:ph type="title"/>
          </p:nvPr>
        </p:nvSpPr>
        <p:spPr>
          <a:xfrm>
            <a:off x="819150" y="325725"/>
            <a:ext cx="7505700" cy="7269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800"/>
              <a:buNone/>
            </a:pPr>
            <a:r>
              <a:rPr lang="en"/>
              <a:t>Supplements Examples </a:t>
            </a:r>
            <a:endParaRPr/>
          </a:p>
        </p:txBody>
      </p:sp>
      <p:pic>
        <p:nvPicPr>
          <p:cNvPr id="374" name="Google Shape;374;p46"/>
          <p:cNvPicPr preferRelativeResize="0"/>
          <p:nvPr/>
        </p:nvPicPr>
        <p:blipFill>
          <a:blip r:embed="rId3">
            <a:alphaModFix/>
          </a:blip>
          <a:stretch>
            <a:fillRect/>
          </a:stretch>
        </p:blipFill>
        <p:spPr>
          <a:xfrm>
            <a:off x="197475" y="210975"/>
            <a:ext cx="8829275" cy="4770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47"/>
          <p:cNvSpPr txBox="1"/>
          <p:nvPr>
            <p:ph type="ctrTitle"/>
          </p:nvPr>
        </p:nvSpPr>
        <p:spPr>
          <a:xfrm>
            <a:off x="243875" y="1209600"/>
            <a:ext cx="4666800" cy="933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4800"/>
              <a:buNone/>
            </a:pPr>
            <a:r>
              <a:rPr lang="en" sz="3600"/>
              <a:t>History’s Mysteries</a:t>
            </a:r>
            <a:endParaRPr sz="3600"/>
          </a:p>
        </p:txBody>
      </p:sp>
      <p:sp>
        <p:nvSpPr>
          <p:cNvPr id="380" name="Google Shape;380;p47"/>
          <p:cNvSpPr txBox="1"/>
          <p:nvPr>
            <p:ph idx="1" type="subTitle"/>
          </p:nvPr>
        </p:nvSpPr>
        <p:spPr>
          <a:xfrm>
            <a:off x="94025" y="2143200"/>
            <a:ext cx="4966500" cy="432900"/>
          </a:xfrm>
          <a:prstGeom prst="rect">
            <a:avLst/>
          </a:prstGeom>
          <a:noFill/>
          <a:ln>
            <a:noFill/>
          </a:ln>
        </p:spPr>
        <p:txBody>
          <a:bodyPr anchorCtr="0" anchor="t" bIns="91425" lIns="91425" spcFirstLastPara="1" rIns="91425" wrap="square" tIns="91425">
            <a:normAutofit fontScale="25000" lnSpcReduction="20000"/>
          </a:bodyPr>
          <a:lstStyle/>
          <a:p>
            <a:pPr indent="0" lvl="0" marL="0" rtl="0" algn="ctr">
              <a:lnSpc>
                <a:spcPct val="100000"/>
              </a:lnSpc>
              <a:spcBef>
                <a:spcPts val="0"/>
              </a:spcBef>
              <a:spcAft>
                <a:spcPts val="0"/>
              </a:spcAft>
              <a:buSzPts val="450"/>
              <a:buNone/>
            </a:pPr>
            <a:r>
              <a:rPr lang="en" sz="7200"/>
              <a:t>Research, </a:t>
            </a:r>
            <a:r>
              <a:rPr lang="en" sz="7200"/>
              <a:t>Discuss</a:t>
            </a:r>
            <a:r>
              <a:rPr lang="en" sz="7200"/>
              <a:t> and Solve Some of History’s Biggest Puzzles</a:t>
            </a:r>
            <a:endParaRPr sz="1400"/>
          </a:p>
        </p:txBody>
      </p:sp>
      <p:pic>
        <p:nvPicPr>
          <p:cNvPr id="381" name="Google Shape;381;p47"/>
          <p:cNvPicPr preferRelativeResize="0"/>
          <p:nvPr/>
        </p:nvPicPr>
        <p:blipFill>
          <a:blip r:embed="rId3">
            <a:alphaModFix/>
          </a:blip>
          <a:stretch>
            <a:fillRect/>
          </a:stretch>
        </p:blipFill>
        <p:spPr>
          <a:xfrm>
            <a:off x="5172200" y="0"/>
            <a:ext cx="3971791"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48"/>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4. History’s Mysteries </a:t>
            </a:r>
            <a:endParaRPr/>
          </a:p>
        </p:txBody>
      </p:sp>
      <p:sp>
        <p:nvSpPr>
          <p:cNvPr id="387" name="Google Shape;387;p48"/>
          <p:cNvSpPr txBox="1"/>
          <p:nvPr/>
        </p:nvSpPr>
        <p:spPr>
          <a:xfrm>
            <a:off x="612800" y="715400"/>
            <a:ext cx="4777500" cy="41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Features: </a:t>
            </a:r>
            <a:endParaRPr b="1"/>
          </a:p>
          <a:p>
            <a:pPr indent="0" lvl="0" marL="0" rtl="0" algn="l">
              <a:spcBef>
                <a:spcPts val="0"/>
              </a:spcBef>
              <a:spcAft>
                <a:spcPts val="0"/>
              </a:spcAft>
              <a:buNone/>
            </a:pPr>
            <a:r>
              <a:t/>
            </a:r>
            <a:endParaRPr b="1"/>
          </a:p>
          <a:p>
            <a:pPr indent="-317500" lvl="0" marL="457200" rtl="0" algn="l">
              <a:spcBef>
                <a:spcPts val="0"/>
              </a:spcBef>
              <a:spcAft>
                <a:spcPts val="0"/>
              </a:spcAft>
              <a:buSzPts val="1400"/>
              <a:buChar char="●"/>
            </a:pPr>
            <a:r>
              <a:rPr lang="en">
                <a:solidFill>
                  <a:srgbClr val="333333"/>
                </a:solidFill>
              </a:rPr>
              <a:t>40 Historical mysteries spanning human history across the globe!</a:t>
            </a:r>
            <a:endParaRPr>
              <a:solidFill>
                <a:srgbClr val="333333"/>
              </a:solidFill>
            </a:endParaRPr>
          </a:p>
          <a:p>
            <a:pPr indent="-317500" lvl="0" marL="457200" rtl="0" algn="l">
              <a:lnSpc>
                <a:spcPct val="115000"/>
              </a:lnSpc>
              <a:spcBef>
                <a:spcPts val="0"/>
              </a:spcBef>
              <a:spcAft>
                <a:spcPts val="0"/>
              </a:spcAft>
              <a:buClr>
                <a:srgbClr val="333333"/>
              </a:buClr>
              <a:buSzPts val="1400"/>
              <a:buChar char="●"/>
            </a:pPr>
            <a:r>
              <a:rPr lang="en">
                <a:solidFill>
                  <a:srgbClr val="333333"/>
                </a:solidFill>
              </a:rPr>
              <a:t>Each mystery is supported with questions and vocabulary activities to introduce the briefing, discussion questions, and a variety of creative projects.</a:t>
            </a:r>
            <a:endParaRPr>
              <a:solidFill>
                <a:srgbClr val="333333"/>
              </a:solidFill>
            </a:endParaRPr>
          </a:p>
          <a:p>
            <a:pPr indent="-317500" lvl="0" marL="457200" rtl="0" algn="l">
              <a:lnSpc>
                <a:spcPct val="115000"/>
              </a:lnSpc>
              <a:spcBef>
                <a:spcPts val="0"/>
              </a:spcBef>
              <a:spcAft>
                <a:spcPts val="0"/>
              </a:spcAft>
              <a:buClr>
                <a:srgbClr val="333333"/>
              </a:buClr>
              <a:buSzPts val="1400"/>
              <a:buChar char="●"/>
            </a:pPr>
            <a:r>
              <a:rPr lang="en">
                <a:solidFill>
                  <a:srgbClr val="333333"/>
                </a:solidFill>
              </a:rPr>
              <a:t>An appendix of 14 supplemental history and research-based  activities. These includes summaries, evaluating sources, fun mini mysteries, and many more!</a:t>
            </a:r>
            <a:endParaRPr/>
          </a:p>
          <a:p>
            <a:pPr indent="0" lvl="0" marL="0" rtl="0" algn="l">
              <a:spcBef>
                <a:spcPts val="800"/>
              </a:spcBef>
              <a:spcAft>
                <a:spcPts val="0"/>
              </a:spcAft>
              <a:buNone/>
            </a:pPr>
            <a:r>
              <a:t/>
            </a:r>
            <a:endParaRPr/>
          </a:p>
        </p:txBody>
      </p:sp>
      <p:sp>
        <p:nvSpPr>
          <p:cNvPr id="388" name="Google Shape;388;p48"/>
          <p:cNvSpPr txBox="1"/>
          <p:nvPr/>
        </p:nvSpPr>
        <p:spPr>
          <a:xfrm>
            <a:off x="5622900" y="3090875"/>
            <a:ext cx="352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latin typeface="Roboto"/>
              <a:ea typeface="Roboto"/>
              <a:cs typeface="Roboto"/>
              <a:sym typeface="Roboto"/>
            </a:endParaRPr>
          </a:p>
        </p:txBody>
      </p:sp>
      <p:pic>
        <p:nvPicPr>
          <p:cNvPr id="389" name="Google Shape;389;p48"/>
          <p:cNvPicPr preferRelativeResize="0"/>
          <p:nvPr/>
        </p:nvPicPr>
        <p:blipFill>
          <a:blip r:embed="rId3">
            <a:alphaModFix/>
          </a:blip>
          <a:stretch>
            <a:fillRect/>
          </a:stretch>
        </p:blipFill>
        <p:spPr>
          <a:xfrm>
            <a:off x="5574174" y="715400"/>
            <a:ext cx="3274300" cy="42402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49"/>
          <p:cNvSpPr/>
          <p:nvPr/>
        </p:nvSpPr>
        <p:spPr>
          <a:xfrm>
            <a:off x="340934" y="2199000"/>
            <a:ext cx="1872300" cy="745500"/>
          </a:xfrm>
          <a:prstGeom prst="homePlate">
            <a:avLst>
              <a:gd fmla="val 50000" name="adj"/>
            </a:avLst>
          </a:prstGeom>
          <a:solidFill>
            <a:schemeClr val="dk1"/>
          </a:solidFill>
          <a:ln cap="flat" cmpd="sng" w="9525">
            <a:solidFill>
              <a:schemeClr val="lt1"/>
            </a:solidFill>
            <a:prstDash val="solid"/>
            <a:round/>
            <a:headEnd len="sm" w="sm" type="none"/>
            <a:tailEnd len="sm" w="sm" type="none"/>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49"/>
          <p:cNvSpPr txBox="1"/>
          <p:nvPr>
            <p:ph idx="4294967295" type="body"/>
          </p:nvPr>
        </p:nvSpPr>
        <p:spPr>
          <a:xfrm>
            <a:off x="340923" y="2336550"/>
            <a:ext cx="1455600" cy="4704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800"/>
              <a:buNone/>
            </a:pPr>
            <a:r>
              <a:rPr lang="en">
                <a:solidFill>
                  <a:schemeClr val="lt1"/>
                </a:solidFill>
              </a:rPr>
              <a:t>Step 1</a:t>
            </a:r>
            <a:endParaRPr>
              <a:solidFill>
                <a:schemeClr val="lt1"/>
              </a:solidFill>
            </a:endParaRPr>
          </a:p>
        </p:txBody>
      </p:sp>
      <p:grpSp>
        <p:nvGrpSpPr>
          <p:cNvPr id="396" name="Google Shape;396;p49"/>
          <p:cNvGrpSpPr/>
          <p:nvPr/>
        </p:nvGrpSpPr>
        <p:grpSpPr>
          <a:xfrm>
            <a:off x="912820" y="1610215"/>
            <a:ext cx="198900" cy="593656"/>
            <a:chOff x="777447" y="1610215"/>
            <a:chExt cx="198900" cy="593656"/>
          </a:xfrm>
        </p:grpSpPr>
        <p:cxnSp>
          <p:nvCxnSpPr>
            <p:cNvPr id="397" name="Google Shape;397;p49"/>
            <p:cNvCxnSpPr/>
            <p:nvPr/>
          </p:nvCxnSpPr>
          <p:spPr>
            <a:xfrm>
              <a:off x="876909" y="1649171"/>
              <a:ext cx="0" cy="554700"/>
            </a:xfrm>
            <a:prstGeom prst="straightConnector1">
              <a:avLst/>
            </a:prstGeom>
            <a:noFill/>
            <a:ln cap="flat" cmpd="sng" w="9525">
              <a:solidFill>
                <a:schemeClr val="dk2"/>
              </a:solidFill>
              <a:prstDash val="solid"/>
              <a:round/>
              <a:headEnd len="sm" w="sm" type="none"/>
              <a:tailEnd len="sm" w="sm" type="none"/>
            </a:ln>
          </p:spPr>
        </p:cxnSp>
        <p:sp>
          <p:nvSpPr>
            <p:cNvPr id="398" name="Google Shape;398;p49"/>
            <p:cNvSpPr/>
            <p:nvPr/>
          </p:nvSpPr>
          <p:spPr>
            <a:xfrm>
              <a:off x="777447" y="1610215"/>
              <a:ext cx="198900" cy="1989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99" name="Google Shape;399;p49"/>
          <p:cNvSpPr txBox="1"/>
          <p:nvPr>
            <p:ph idx="4294967295" type="body"/>
          </p:nvPr>
        </p:nvSpPr>
        <p:spPr>
          <a:xfrm>
            <a:off x="318375" y="374700"/>
            <a:ext cx="2506800" cy="906300"/>
          </a:xfrm>
          <a:prstGeom prst="rect">
            <a:avLst/>
          </a:prstGeom>
          <a:noFill/>
          <a:ln>
            <a:noFill/>
          </a:ln>
        </p:spPr>
        <p:txBody>
          <a:bodyPr anchorCtr="0" anchor="t" bIns="91425" lIns="91425" spcFirstLastPara="1" rIns="91425" wrap="square" tIns="91425">
            <a:normAutofit fontScale="25000" lnSpcReduction="20000"/>
          </a:bodyPr>
          <a:lstStyle/>
          <a:p>
            <a:pPr indent="-317500" lvl="0" marL="457200" rtl="0" algn="l">
              <a:lnSpc>
                <a:spcPct val="115000"/>
              </a:lnSpc>
              <a:spcBef>
                <a:spcPts val="0"/>
              </a:spcBef>
              <a:spcAft>
                <a:spcPts val="0"/>
              </a:spcAft>
              <a:buSzPct val="100000"/>
              <a:buAutoNum type="arabicPeriod"/>
            </a:pPr>
            <a:r>
              <a:rPr b="1" lang="en" sz="5600"/>
              <a:t>Before you Read</a:t>
            </a:r>
            <a:endParaRPr b="1" sz="5600"/>
          </a:p>
          <a:p>
            <a:pPr indent="-317500" lvl="0" marL="457200" rtl="0" algn="l">
              <a:lnSpc>
                <a:spcPct val="115000"/>
              </a:lnSpc>
              <a:spcBef>
                <a:spcPts val="0"/>
              </a:spcBef>
              <a:spcAft>
                <a:spcPts val="0"/>
              </a:spcAft>
              <a:buSzPct val="100000"/>
              <a:buChar char="-"/>
            </a:pPr>
            <a:r>
              <a:rPr b="1" lang="en" sz="5600"/>
              <a:t>Pre-Reading Questions</a:t>
            </a:r>
            <a:endParaRPr b="1" sz="5600"/>
          </a:p>
          <a:p>
            <a:pPr indent="-317500" lvl="0" marL="457200" rtl="0" algn="l">
              <a:lnSpc>
                <a:spcPct val="115000"/>
              </a:lnSpc>
              <a:spcBef>
                <a:spcPts val="0"/>
              </a:spcBef>
              <a:spcAft>
                <a:spcPts val="0"/>
              </a:spcAft>
              <a:buSzPct val="100000"/>
              <a:buChar char="-"/>
            </a:pPr>
            <a:r>
              <a:rPr b="1" lang="en" sz="5600"/>
              <a:t>Target Vocabulary </a:t>
            </a:r>
            <a:endParaRPr b="1" sz="5600"/>
          </a:p>
          <a:p>
            <a:pPr indent="0" lvl="0" marL="0" marR="0" rtl="0" algn="l">
              <a:lnSpc>
                <a:spcPct val="115000"/>
              </a:lnSpc>
              <a:spcBef>
                <a:spcPts val="1600"/>
              </a:spcBef>
              <a:spcAft>
                <a:spcPts val="0"/>
              </a:spcAft>
              <a:buSzPct val="112500"/>
              <a:buNone/>
            </a:pPr>
            <a:r>
              <a:t/>
            </a:r>
            <a:endParaRPr b="1" sz="1600"/>
          </a:p>
          <a:p>
            <a:pPr indent="0" lvl="0" marL="0" rtl="0" algn="l">
              <a:lnSpc>
                <a:spcPct val="115000"/>
              </a:lnSpc>
              <a:spcBef>
                <a:spcPts val="1600"/>
              </a:spcBef>
              <a:spcAft>
                <a:spcPts val="1600"/>
              </a:spcAft>
              <a:buSzPct val="112500"/>
              <a:buNone/>
            </a:pPr>
            <a:r>
              <a:t/>
            </a:r>
            <a:endParaRPr b="1" sz="1600"/>
          </a:p>
        </p:txBody>
      </p:sp>
      <p:sp>
        <p:nvSpPr>
          <p:cNvPr id="400" name="Google Shape;400;p49"/>
          <p:cNvSpPr/>
          <p:nvPr/>
        </p:nvSpPr>
        <p:spPr>
          <a:xfrm>
            <a:off x="1817054" y="2199000"/>
            <a:ext cx="2051100" cy="745500"/>
          </a:xfrm>
          <a:prstGeom prst="chevron">
            <a:avLst>
              <a:gd fmla="val 50000" name="adj"/>
            </a:avLst>
          </a:prstGeom>
          <a:solidFill>
            <a:schemeClr val="dk1"/>
          </a:solidFill>
          <a:ln cap="flat" cmpd="sng" w="9525">
            <a:solidFill>
              <a:schemeClr val="lt1"/>
            </a:solidFill>
            <a:prstDash val="solid"/>
            <a:round/>
            <a:headEnd len="sm" w="sm" type="none"/>
            <a:tailEnd len="sm" w="sm" type="none"/>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49"/>
          <p:cNvSpPr txBox="1"/>
          <p:nvPr>
            <p:ph idx="4294967295" type="body"/>
          </p:nvPr>
        </p:nvSpPr>
        <p:spPr>
          <a:xfrm>
            <a:off x="2126317" y="2336550"/>
            <a:ext cx="1315500" cy="4704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800"/>
              <a:buNone/>
            </a:pPr>
            <a:r>
              <a:rPr lang="en">
                <a:solidFill>
                  <a:schemeClr val="lt1"/>
                </a:solidFill>
              </a:rPr>
              <a:t>Step 2</a:t>
            </a:r>
            <a:endParaRPr>
              <a:solidFill>
                <a:schemeClr val="lt1"/>
              </a:solidFill>
            </a:endParaRPr>
          </a:p>
        </p:txBody>
      </p:sp>
      <p:grpSp>
        <p:nvGrpSpPr>
          <p:cNvPr id="402" name="Google Shape;402;p49"/>
          <p:cNvGrpSpPr/>
          <p:nvPr/>
        </p:nvGrpSpPr>
        <p:grpSpPr>
          <a:xfrm>
            <a:off x="2213232" y="2749783"/>
            <a:ext cx="198900" cy="593656"/>
            <a:chOff x="2223534" y="2938958"/>
            <a:chExt cx="198900" cy="593656"/>
          </a:xfrm>
        </p:grpSpPr>
        <p:cxnSp>
          <p:nvCxnSpPr>
            <p:cNvPr id="403" name="Google Shape;403;p49"/>
            <p:cNvCxnSpPr/>
            <p:nvPr/>
          </p:nvCxnSpPr>
          <p:spPr>
            <a:xfrm rot="10800000">
              <a:off x="2322997" y="2938958"/>
              <a:ext cx="0" cy="554700"/>
            </a:xfrm>
            <a:prstGeom prst="straightConnector1">
              <a:avLst/>
            </a:prstGeom>
            <a:noFill/>
            <a:ln cap="flat" cmpd="sng" w="9525">
              <a:solidFill>
                <a:schemeClr val="dk2"/>
              </a:solidFill>
              <a:prstDash val="solid"/>
              <a:round/>
              <a:headEnd len="sm" w="sm" type="none"/>
              <a:tailEnd len="sm" w="sm" type="none"/>
            </a:ln>
          </p:spPr>
        </p:cxnSp>
        <p:sp>
          <p:nvSpPr>
            <p:cNvPr id="404" name="Google Shape;404;p49"/>
            <p:cNvSpPr/>
            <p:nvPr/>
          </p:nvSpPr>
          <p:spPr>
            <a:xfrm flipH="1" rot="10800000">
              <a:off x="2223534" y="3333714"/>
              <a:ext cx="198900" cy="1989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5" name="Google Shape;405;p49"/>
          <p:cNvSpPr txBox="1"/>
          <p:nvPr>
            <p:ph idx="4294967295" type="body"/>
          </p:nvPr>
        </p:nvSpPr>
        <p:spPr>
          <a:xfrm>
            <a:off x="1191270" y="3442425"/>
            <a:ext cx="3106200" cy="1336500"/>
          </a:xfrm>
          <a:prstGeom prst="rect">
            <a:avLst/>
          </a:prstGeom>
          <a:noFill/>
          <a:ln>
            <a:noFill/>
          </a:ln>
        </p:spPr>
        <p:txBody>
          <a:bodyPr anchorCtr="0" anchor="t" bIns="91425" lIns="91425" spcFirstLastPara="1" rIns="91425" wrap="square" tIns="91425">
            <a:normAutofit fontScale="25000"/>
          </a:bodyPr>
          <a:lstStyle/>
          <a:p>
            <a:pPr indent="0" lvl="0" marL="0" rtl="0" algn="l">
              <a:lnSpc>
                <a:spcPct val="100000"/>
              </a:lnSpc>
              <a:spcBef>
                <a:spcPts val="0"/>
              </a:spcBef>
              <a:spcAft>
                <a:spcPts val="0"/>
              </a:spcAft>
              <a:buNone/>
            </a:pPr>
            <a:r>
              <a:rPr b="1" lang="en" sz="5600"/>
              <a:t>2. The Briefing</a:t>
            </a:r>
            <a:endParaRPr b="1" sz="5600"/>
          </a:p>
          <a:p>
            <a:pPr indent="-317500" lvl="0" marL="457200" rtl="0" algn="l">
              <a:lnSpc>
                <a:spcPct val="100000"/>
              </a:lnSpc>
              <a:spcBef>
                <a:spcPts val="0"/>
              </a:spcBef>
              <a:spcAft>
                <a:spcPts val="0"/>
              </a:spcAft>
              <a:buSzPct val="100000"/>
              <a:buChar char="-"/>
            </a:pPr>
            <a:r>
              <a:rPr b="1" lang="en" sz="5600"/>
              <a:t>Short reading </a:t>
            </a:r>
            <a:endParaRPr b="1" sz="5600"/>
          </a:p>
          <a:p>
            <a:pPr indent="-317500" lvl="0" marL="457200" rtl="0" algn="l">
              <a:lnSpc>
                <a:spcPct val="100000"/>
              </a:lnSpc>
              <a:spcBef>
                <a:spcPts val="0"/>
              </a:spcBef>
              <a:spcAft>
                <a:spcPts val="0"/>
              </a:spcAft>
              <a:buSzPct val="100000"/>
              <a:buChar char="-"/>
            </a:pPr>
            <a:r>
              <a:rPr b="1" lang="en" sz="5600"/>
              <a:t>Length: 500-1000 words</a:t>
            </a:r>
            <a:endParaRPr b="1" sz="5600"/>
          </a:p>
          <a:p>
            <a:pPr indent="-317500" lvl="0" marL="457200" rtl="0" algn="l">
              <a:lnSpc>
                <a:spcPct val="100000"/>
              </a:lnSpc>
              <a:spcBef>
                <a:spcPts val="0"/>
              </a:spcBef>
              <a:spcAft>
                <a:spcPts val="0"/>
              </a:spcAft>
              <a:buSzPct val="100000"/>
              <a:buChar char="-"/>
            </a:pPr>
            <a:r>
              <a:rPr b="1" lang="en" sz="5600"/>
              <a:t>Lexile 500L-1200L</a:t>
            </a:r>
            <a:endParaRPr b="1" sz="5600">
              <a:solidFill>
                <a:srgbClr val="000000"/>
              </a:solidFill>
            </a:endParaRPr>
          </a:p>
          <a:p>
            <a:pPr indent="0" lvl="0" marL="0" rtl="0" algn="l">
              <a:lnSpc>
                <a:spcPct val="100000"/>
              </a:lnSpc>
              <a:spcBef>
                <a:spcPts val="400"/>
              </a:spcBef>
              <a:spcAft>
                <a:spcPts val="400"/>
              </a:spcAft>
              <a:buSzPct val="112500"/>
              <a:buNone/>
            </a:pPr>
            <a:r>
              <a:t/>
            </a:r>
            <a:endParaRPr sz="1600"/>
          </a:p>
        </p:txBody>
      </p:sp>
      <p:sp>
        <p:nvSpPr>
          <p:cNvPr id="406" name="Google Shape;406;p49"/>
          <p:cNvSpPr/>
          <p:nvPr/>
        </p:nvSpPr>
        <p:spPr>
          <a:xfrm>
            <a:off x="3471973" y="2199000"/>
            <a:ext cx="2051100" cy="745500"/>
          </a:xfrm>
          <a:prstGeom prst="chevron">
            <a:avLst>
              <a:gd fmla="val 50000" name="adj"/>
            </a:avLst>
          </a:prstGeom>
          <a:solidFill>
            <a:schemeClr val="dk1"/>
          </a:solidFill>
          <a:ln cap="flat" cmpd="sng" w="9525">
            <a:solidFill>
              <a:schemeClr val="lt1"/>
            </a:solidFill>
            <a:prstDash val="solid"/>
            <a:round/>
            <a:headEnd len="sm" w="sm" type="none"/>
            <a:tailEnd len="sm" w="sm" type="none"/>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49"/>
          <p:cNvSpPr txBox="1"/>
          <p:nvPr>
            <p:ph idx="4294967295" type="body"/>
          </p:nvPr>
        </p:nvSpPr>
        <p:spPr>
          <a:xfrm>
            <a:off x="3767755" y="2336550"/>
            <a:ext cx="1315500" cy="4704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rPr lang="en">
                <a:solidFill>
                  <a:schemeClr val="lt1"/>
                </a:solidFill>
              </a:rPr>
              <a:t>Step 3 </a:t>
            </a:r>
            <a:endParaRPr>
              <a:solidFill>
                <a:schemeClr val="lt1"/>
              </a:solidFill>
            </a:endParaRPr>
          </a:p>
        </p:txBody>
      </p:sp>
      <p:grpSp>
        <p:nvGrpSpPr>
          <p:cNvPr id="408" name="Google Shape;408;p49"/>
          <p:cNvGrpSpPr/>
          <p:nvPr/>
        </p:nvGrpSpPr>
        <p:grpSpPr>
          <a:xfrm>
            <a:off x="4058732" y="1610215"/>
            <a:ext cx="198900" cy="593656"/>
            <a:chOff x="3918084" y="1610215"/>
            <a:chExt cx="198900" cy="593656"/>
          </a:xfrm>
        </p:grpSpPr>
        <p:cxnSp>
          <p:nvCxnSpPr>
            <p:cNvPr id="409" name="Google Shape;409;p49"/>
            <p:cNvCxnSpPr/>
            <p:nvPr/>
          </p:nvCxnSpPr>
          <p:spPr>
            <a:xfrm>
              <a:off x="4017546" y="1649171"/>
              <a:ext cx="0" cy="554700"/>
            </a:xfrm>
            <a:prstGeom prst="straightConnector1">
              <a:avLst/>
            </a:prstGeom>
            <a:noFill/>
            <a:ln cap="flat" cmpd="sng" w="9525">
              <a:solidFill>
                <a:schemeClr val="dk2"/>
              </a:solidFill>
              <a:prstDash val="solid"/>
              <a:round/>
              <a:headEnd len="sm" w="sm" type="none"/>
              <a:tailEnd len="sm" w="sm" type="none"/>
            </a:ln>
          </p:spPr>
        </p:cxnSp>
        <p:sp>
          <p:nvSpPr>
            <p:cNvPr id="410" name="Google Shape;410;p49"/>
            <p:cNvSpPr/>
            <p:nvPr/>
          </p:nvSpPr>
          <p:spPr>
            <a:xfrm>
              <a:off x="3918084" y="1610215"/>
              <a:ext cx="198900" cy="1989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1" name="Google Shape;411;p49"/>
          <p:cNvSpPr txBox="1"/>
          <p:nvPr>
            <p:ph idx="4294967295" type="body"/>
          </p:nvPr>
        </p:nvSpPr>
        <p:spPr>
          <a:xfrm>
            <a:off x="3450600" y="320825"/>
            <a:ext cx="2242800" cy="1241100"/>
          </a:xfrm>
          <a:prstGeom prst="rect">
            <a:avLst/>
          </a:prstGeom>
          <a:noFill/>
          <a:ln>
            <a:noFill/>
          </a:ln>
        </p:spPr>
        <p:txBody>
          <a:bodyPr anchorCtr="0" anchor="t" bIns="91425" lIns="91425" spcFirstLastPara="1" rIns="89850" wrap="square" tIns="91425">
            <a:noAutofit/>
          </a:bodyPr>
          <a:lstStyle/>
          <a:p>
            <a:pPr indent="0" lvl="0" marL="0" rtl="0" algn="l">
              <a:spcBef>
                <a:spcPts val="0"/>
              </a:spcBef>
              <a:spcAft>
                <a:spcPts val="0"/>
              </a:spcAft>
              <a:buNone/>
            </a:pPr>
            <a:r>
              <a:rPr b="1" lang="en" sz="1400"/>
              <a:t>3. After You Read</a:t>
            </a:r>
            <a:endParaRPr b="1" sz="1400"/>
          </a:p>
          <a:p>
            <a:pPr indent="-317500" lvl="0" marL="457200" rtl="0" algn="l">
              <a:spcBef>
                <a:spcPts val="0"/>
              </a:spcBef>
              <a:spcAft>
                <a:spcPts val="0"/>
              </a:spcAft>
              <a:buSzPts val="1400"/>
              <a:buChar char="-"/>
            </a:pPr>
            <a:r>
              <a:rPr b="1" lang="en" sz="1400"/>
              <a:t>Your Mission</a:t>
            </a:r>
            <a:endParaRPr b="1" sz="1400"/>
          </a:p>
          <a:p>
            <a:pPr indent="-317500" lvl="0" marL="457200" rtl="0" algn="l">
              <a:spcBef>
                <a:spcPts val="0"/>
              </a:spcBef>
              <a:spcAft>
                <a:spcPts val="0"/>
              </a:spcAft>
              <a:buSzPts val="1400"/>
              <a:buChar char="-"/>
            </a:pPr>
            <a:r>
              <a:rPr b="1" lang="en" sz="1400"/>
              <a:t>History Quiz</a:t>
            </a:r>
            <a:endParaRPr b="1" sz="1400"/>
          </a:p>
          <a:p>
            <a:pPr indent="-317500" lvl="0" marL="457200" rtl="0" algn="l">
              <a:spcBef>
                <a:spcPts val="0"/>
              </a:spcBef>
              <a:spcAft>
                <a:spcPts val="0"/>
              </a:spcAft>
              <a:buSzPts val="1400"/>
              <a:buChar char="-"/>
            </a:pPr>
            <a:r>
              <a:rPr b="1" lang="en" sz="1400"/>
              <a:t>Discussion questions </a:t>
            </a:r>
            <a:endParaRPr b="1" sz="1400"/>
          </a:p>
          <a:p>
            <a:pPr indent="0" lvl="0" marL="0" rtl="0" algn="l">
              <a:lnSpc>
                <a:spcPct val="115000"/>
              </a:lnSpc>
              <a:spcBef>
                <a:spcPts val="1600"/>
              </a:spcBef>
              <a:spcAft>
                <a:spcPts val="1600"/>
              </a:spcAft>
              <a:buSzPts val="1800"/>
              <a:buNone/>
            </a:pPr>
            <a:r>
              <a:t/>
            </a:r>
            <a:endParaRPr sz="1600"/>
          </a:p>
        </p:txBody>
      </p:sp>
      <p:sp>
        <p:nvSpPr>
          <p:cNvPr id="412" name="Google Shape;412;p49"/>
          <p:cNvSpPr/>
          <p:nvPr/>
        </p:nvSpPr>
        <p:spPr>
          <a:xfrm>
            <a:off x="5126893" y="2199000"/>
            <a:ext cx="2051100" cy="745500"/>
          </a:xfrm>
          <a:prstGeom prst="chevron">
            <a:avLst>
              <a:gd fmla="val 50000" name="adj"/>
            </a:avLst>
          </a:prstGeom>
          <a:solidFill>
            <a:schemeClr val="dk1"/>
          </a:solidFill>
          <a:ln cap="flat" cmpd="sng" w="9525">
            <a:solidFill>
              <a:schemeClr val="lt1"/>
            </a:solidFill>
            <a:prstDash val="solid"/>
            <a:round/>
            <a:headEnd len="sm" w="sm" type="none"/>
            <a:tailEnd len="sm" w="sm" type="none"/>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49"/>
          <p:cNvSpPr txBox="1"/>
          <p:nvPr>
            <p:ph idx="4294967295" type="body"/>
          </p:nvPr>
        </p:nvSpPr>
        <p:spPr>
          <a:xfrm>
            <a:off x="5416699" y="2336550"/>
            <a:ext cx="1315500" cy="4704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800"/>
              <a:buNone/>
            </a:pPr>
            <a:r>
              <a:rPr lang="en">
                <a:solidFill>
                  <a:schemeClr val="lt1"/>
                </a:solidFill>
              </a:rPr>
              <a:t>Step 4</a:t>
            </a:r>
            <a:endParaRPr>
              <a:solidFill>
                <a:schemeClr val="lt1"/>
              </a:solidFill>
            </a:endParaRPr>
          </a:p>
        </p:txBody>
      </p:sp>
      <p:grpSp>
        <p:nvGrpSpPr>
          <p:cNvPr id="414" name="Google Shape;414;p49"/>
          <p:cNvGrpSpPr/>
          <p:nvPr/>
        </p:nvGrpSpPr>
        <p:grpSpPr>
          <a:xfrm>
            <a:off x="5973070" y="2938958"/>
            <a:ext cx="198900" cy="593656"/>
            <a:chOff x="5958946" y="2938958"/>
            <a:chExt cx="198900" cy="593656"/>
          </a:xfrm>
        </p:grpSpPr>
        <p:cxnSp>
          <p:nvCxnSpPr>
            <p:cNvPr id="415" name="Google Shape;415;p49"/>
            <p:cNvCxnSpPr/>
            <p:nvPr/>
          </p:nvCxnSpPr>
          <p:spPr>
            <a:xfrm rot="10800000">
              <a:off x="6058409" y="2938958"/>
              <a:ext cx="0" cy="554700"/>
            </a:xfrm>
            <a:prstGeom prst="straightConnector1">
              <a:avLst/>
            </a:prstGeom>
            <a:noFill/>
            <a:ln cap="flat" cmpd="sng" w="9525">
              <a:solidFill>
                <a:schemeClr val="dk2"/>
              </a:solidFill>
              <a:prstDash val="solid"/>
              <a:round/>
              <a:headEnd len="sm" w="sm" type="none"/>
              <a:tailEnd len="sm" w="sm" type="none"/>
            </a:ln>
          </p:spPr>
        </p:cxnSp>
        <p:sp>
          <p:nvSpPr>
            <p:cNvPr id="416" name="Google Shape;416;p49"/>
            <p:cNvSpPr/>
            <p:nvPr/>
          </p:nvSpPr>
          <p:spPr>
            <a:xfrm flipH="1" rot="10800000">
              <a:off x="5958946" y="3333714"/>
              <a:ext cx="198900" cy="1989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7" name="Google Shape;417;p49"/>
          <p:cNvSpPr txBox="1"/>
          <p:nvPr>
            <p:ph idx="4294967295" type="body"/>
          </p:nvPr>
        </p:nvSpPr>
        <p:spPr>
          <a:xfrm>
            <a:off x="5126900" y="3664625"/>
            <a:ext cx="3018900" cy="99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400"/>
              <a:t>4. Individual Projects</a:t>
            </a:r>
            <a:endParaRPr b="1" sz="1400"/>
          </a:p>
          <a:p>
            <a:pPr indent="-317500" lvl="0" marL="457200" rtl="0" algn="l">
              <a:lnSpc>
                <a:spcPct val="115000"/>
              </a:lnSpc>
              <a:spcBef>
                <a:spcPts val="0"/>
              </a:spcBef>
              <a:spcAft>
                <a:spcPts val="0"/>
              </a:spcAft>
              <a:buSzPts val="1400"/>
              <a:buChar char="-"/>
            </a:pPr>
            <a:r>
              <a:rPr b="1" lang="en" sz="1400"/>
              <a:t>Create new endings</a:t>
            </a:r>
            <a:endParaRPr b="1" sz="1400"/>
          </a:p>
          <a:p>
            <a:pPr indent="-317500" lvl="0" marL="457200" rtl="0" algn="l">
              <a:lnSpc>
                <a:spcPct val="115000"/>
              </a:lnSpc>
              <a:spcBef>
                <a:spcPts val="0"/>
              </a:spcBef>
              <a:spcAft>
                <a:spcPts val="0"/>
              </a:spcAft>
              <a:buSzPts val="1400"/>
              <a:buChar char="-"/>
            </a:pPr>
            <a:r>
              <a:rPr b="1" lang="en" sz="1400"/>
              <a:t>Interviews </a:t>
            </a:r>
            <a:endParaRPr b="1" sz="1400"/>
          </a:p>
          <a:p>
            <a:pPr indent="-317500" lvl="0" marL="457200" rtl="0" algn="l">
              <a:lnSpc>
                <a:spcPct val="115000"/>
              </a:lnSpc>
              <a:spcBef>
                <a:spcPts val="0"/>
              </a:spcBef>
              <a:spcAft>
                <a:spcPts val="0"/>
              </a:spcAft>
              <a:buSzPts val="1400"/>
              <a:buChar char="-"/>
            </a:pPr>
            <a:r>
              <a:rPr b="1" lang="en" sz="1400"/>
              <a:t>Other writing tasks </a:t>
            </a:r>
            <a:endParaRPr b="1" sz="1400"/>
          </a:p>
        </p:txBody>
      </p:sp>
      <p:sp>
        <p:nvSpPr>
          <p:cNvPr id="418" name="Google Shape;418;p49"/>
          <p:cNvSpPr/>
          <p:nvPr/>
        </p:nvSpPr>
        <p:spPr>
          <a:xfrm>
            <a:off x="6781813" y="2199000"/>
            <a:ext cx="2051100" cy="745500"/>
          </a:xfrm>
          <a:prstGeom prst="chevron">
            <a:avLst>
              <a:gd fmla="val 50000" name="adj"/>
            </a:avLst>
          </a:prstGeom>
          <a:solidFill>
            <a:schemeClr val="dk1"/>
          </a:solidFill>
          <a:ln cap="flat" cmpd="sng" w="9525">
            <a:solidFill>
              <a:schemeClr val="lt1"/>
            </a:solidFill>
            <a:prstDash val="solid"/>
            <a:round/>
            <a:headEnd len="sm" w="sm" type="none"/>
            <a:tailEnd len="sm" w="sm" type="none"/>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49"/>
          <p:cNvSpPr txBox="1"/>
          <p:nvPr>
            <p:ph idx="4294967295" type="body"/>
          </p:nvPr>
        </p:nvSpPr>
        <p:spPr>
          <a:xfrm>
            <a:off x="7111512" y="2336550"/>
            <a:ext cx="1315500" cy="4704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800"/>
              <a:buNone/>
            </a:pPr>
            <a:r>
              <a:rPr lang="en">
                <a:solidFill>
                  <a:schemeClr val="lt1"/>
                </a:solidFill>
              </a:rPr>
              <a:t>Step 5</a:t>
            </a:r>
            <a:endParaRPr>
              <a:solidFill>
                <a:schemeClr val="lt1"/>
              </a:solidFill>
            </a:endParaRPr>
          </a:p>
        </p:txBody>
      </p:sp>
      <p:grpSp>
        <p:nvGrpSpPr>
          <p:cNvPr id="420" name="Google Shape;420;p49"/>
          <p:cNvGrpSpPr/>
          <p:nvPr/>
        </p:nvGrpSpPr>
        <p:grpSpPr>
          <a:xfrm>
            <a:off x="7669807" y="1610215"/>
            <a:ext cx="198900" cy="593656"/>
            <a:chOff x="3918084" y="1610215"/>
            <a:chExt cx="198900" cy="593656"/>
          </a:xfrm>
        </p:grpSpPr>
        <p:cxnSp>
          <p:nvCxnSpPr>
            <p:cNvPr id="421" name="Google Shape;421;p49"/>
            <p:cNvCxnSpPr/>
            <p:nvPr/>
          </p:nvCxnSpPr>
          <p:spPr>
            <a:xfrm>
              <a:off x="4017546" y="1649171"/>
              <a:ext cx="0" cy="554700"/>
            </a:xfrm>
            <a:prstGeom prst="straightConnector1">
              <a:avLst/>
            </a:prstGeom>
            <a:noFill/>
            <a:ln cap="flat" cmpd="sng" w="9525">
              <a:solidFill>
                <a:schemeClr val="dk2"/>
              </a:solidFill>
              <a:prstDash val="solid"/>
              <a:round/>
              <a:headEnd len="sm" w="sm" type="none"/>
              <a:tailEnd len="sm" w="sm" type="none"/>
            </a:ln>
          </p:spPr>
        </p:cxnSp>
        <p:sp>
          <p:nvSpPr>
            <p:cNvPr id="422" name="Google Shape;422;p49"/>
            <p:cNvSpPr/>
            <p:nvPr/>
          </p:nvSpPr>
          <p:spPr>
            <a:xfrm>
              <a:off x="3918084" y="1610215"/>
              <a:ext cx="198900" cy="1989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3" name="Google Shape;423;p49"/>
          <p:cNvSpPr txBox="1"/>
          <p:nvPr>
            <p:ph idx="4294967295" type="body"/>
          </p:nvPr>
        </p:nvSpPr>
        <p:spPr>
          <a:xfrm>
            <a:off x="6648550" y="374700"/>
            <a:ext cx="2280300" cy="906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en" sz="1600"/>
              <a:t>5. Supplements </a:t>
            </a:r>
            <a:endParaRPr b="1" sz="1600"/>
          </a:p>
          <a:p>
            <a:pPr indent="-304800" lvl="0" marL="457200" rtl="0" algn="l">
              <a:lnSpc>
                <a:spcPct val="115000"/>
              </a:lnSpc>
              <a:spcBef>
                <a:spcPts val="0"/>
              </a:spcBef>
              <a:spcAft>
                <a:spcPts val="0"/>
              </a:spcAft>
              <a:buSzPts val="1200"/>
              <a:buChar char="-"/>
            </a:pPr>
            <a:r>
              <a:rPr b="1" lang="en" sz="1200"/>
              <a:t>14</a:t>
            </a:r>
            <a:r>
              <a:rPr b="1" lang="en" sz="1200"/>
              <a:t> Categories</a:t>
            </a:r>
            <a:endParaRPr b="1" sz="12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p50"/>
          <p:cNvPicPr preferRelativeResize="0"/>
          <p:nvPr/>
        </p:nvPicPr>
        <p:blipFill rotWithShape="1">
          <a:blip r:embed="rId3">
            <a:alphaModFix/>
          </a:blip>
          <a:srcRect b="36644" l="6627" r="6514" t="49239"/>
          <a:stretch/>
        </p:blipFill>
        <p:spPr>
          <a:xfrm>
            <a:off x="193000" y="2692850"/>
            <a:ext cx="6418026" cy="1587851"/>
          </a:xfrm>
          <a:prstGeom prst="rect">
            <a:avLst/>
          </a:prstGeom>
          <a:noFill/>
          <a:ln>
            <a:noFill/>
          </a:ln>
        </p:spPr>
      </p:pic>
      <p:sp>
        <p:nvSpPr>
          <p:cNvPr id="429" name="Google Shape;429;p50"/>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History’s Mysteries - </a:t>
            </a:r>
            <a:endParaRPr/>
          </a:p>
        </p:txBody>
      </p:sp>
      <p:sp>
        <p:nvSpPr>
          <p:cNvPr id="430" name="Google Shape;430;p50"/>
          <p:cNvSpPr txBox="1"/>
          <p:nvPr/>
        </p:nvSpPr>
        <p:spPr>
          <a:xfrm>
            <a:off x="612800" y="715400"/>
            <a:ext cx="4777500" cy="41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History’s Mysteries </a:t>
            </a:r>
            <a:endParaRPr b="1"/>
          </a:p>
          <a:p>
            <a:pPr indent="0" lvl="0" marL="0" rtl="0" algn="l">
              <a:spcBef>
                <a:spcPts val="0"/>
              </a:spcBef>
              <a:spcAft>
                <a:spcPts val="0"/>
              </a:spcAft>
              <a:buNone/>
            </a:pPr>
            <a:r>
              <a:t/>
            </a:r>
            <a:endParaRPr b="1"/>
          </a:p>
          <a:p>
            <a:pPr indent="-317500" lvl="0" marL="457200" rtl="0" algn="l">
              <a:lnSpc>
                <a:spcPct val="115000"/>
              </a:lnSpc>
              <a:spcBef>
                <a:spcPts val="0"/>
              </a:spcBef>
              <a:spcAft>
                <a:spcPts val="0"/>
              </a:spcAft>
              <a:buClr>
                <a:srgbClr val="333333"/>
              </a:buClr>
              <a:buSzPts val="1400"/>
              <a:buChar char="●"/>
            </a:pPr>
            <a:r>
              <a:rPr b="1" lang="en">
                <a:solidFill>
                  <a:srgbClr val="333333"/>
                </a:solidFill>
              </a:rPr>
              <a:t>Before You Read</a:t>
            </a:r>
            <a:endParaRPr b="1">
              <a:solidFill>
                <a:srgbClr val="333333"/>
              </a:solidFill>
            </a:endParaRPr>
          </a:p>
          <a:p>
            <a:pPr indent="-317500" lvl="1" marL="914400" rtl="0" algn="l">
              <a:lnSpc>
                <a:spcPct val="115000"/>
              </a:lnSpc>
              <a:spcBef>
                <a:spcPts val="0"/>
              </a:spcBef>
              <a:spcAft>
                <a:spcPts val="0"/>
              </a:spcAft>
              <a:buClr>
                <a:srgbClr val="333333"/>
              </a:buClr>
              <a:buSzPts val="1400"/>
              <a:buChar char="○"/>
            </a:pPr>
            <a:r>
              <a:rPr i="1" lang="en">
                <a:solidFill>
                  <a:srgbClr val="333333"/>
                </a:solidFill>
              </a:rPr>
              <a:t>3-5 Comprehension Questions</a:t>
            </a:r>
            <a:endParaRPr i="1">
              <a:solidFill>
                <a:srgbClr val="333333"/>
              </a:solidFill>
            </a:endParaRPr>
          </a:p>
          <a:p>
            <a:pPr indent="-317500" lvl="0" marL="457200" rtl="0" algn="l">
              <a:lnSpc>
                <a:spcPct val="115000"/>
              </a:lnSpc>
              <a:spcBef>
                <a:spcPts val="0"/>
              </a:spcBef>
              <a:spcAft>
                <a:spcPts val="0"/>
              </a:spcAft>
              <a:buClr>
                <a:srgbClr val="333333"/>
              </a:buClr>
              <a:buSzPts val="1400"/>
              <a:buChar char="●"/>
            </a:pPr>
            <a:r>
              <a:rPr b="1" lang="en">
                <a:solidFill>
                  <a:srgbClr val="333333"/>
                </a:solidFill>
              </a:rPr>
              <a:t>Vocabulary Definitions</a:t>
            </a:r>
            <a:endParaRPr b="1">
              <a:solidFill>
                <a:srgbClr val="333333"/>
              </a:solidFill>
            </a:endParaRPr>
          </a:p>
          <a:p>
            <a:pPr indent="-317500" lvl="1" marL="914400" rtl="0" algn="l">
              <a:lnSpc>
                <a:spcPct val="115000"/>
              </a:lnSpc>
              <a:spcBef>
                <a:spcPts val="0"/>
              </a:spcBef>
              <a:spcAft>
                <a:spcPts val="0"/>
              </a:spcAft>
              <a:buClr>
                <a:srgbClr val="333333"/>
              </a:buClr>
              <a:buSzPts val="1400"/>
              <a:buChar char="○"/>
            </a:pPr>
            <a:r>
              <a:rPr i="1" lang="en">
                <a:solidFill>
                  <a:srgbClr val="333333"/>
                </a:solidFill>
              </a:rPr>
              <a:t>10+ for each reading  </a:t>
            </a:r>
            <a:endParaRPr i="1">
              <a:solidFill>
                <a:srgbClr val="333333"/>
              </a:solidFill>
            </a:endParaRPr>
          </a:p>
          <a:p>
            <a:pPr indent="0" lvl="0" marL="0" rtl="0" algn="l">
              <a:spcBef>
                <a:spcPts val="800"/>
              </a:spcBef>
              <a:spcAft>
                <a:spcPts val="0"/>
              </a:spcAft>
              <a:buNone/>
            </a:pPr>
            <a:r>
              <a:t/>
            </a:r>
            <a:endParaRPr/>
          </a:p>
        </p:txBody>
      </p:sp>
      <p:sp>
        <p:nvSpPr>
          <p:cNvPr id="431" name="Google Shape;431;p50"/>
          <p:cNvSpPr txBox="1"/>
          <p:nvPr/>
        </p:nvSpPr>
        <p:spPr>
          <a:xfrm>
            <a:off x="5622900" y="3090875"/>
            <a:ext cx="352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latin typeface="Roboto"/>
              <a:ea typeface="Roboto"/>
              <a:cs typeface="Roboto"/>
              <a:sym typeface="Roboto"/>
            </a:endParaRPr>
          </a:p>
        </p:txBody>
      </p:sp>
      <p:pic>
        <p:nvPicPr>
          <p:cNvPr id="432" name="Google Shape;432;p50"/>
          <p:cNvPicPr preferRelativeResize="0"/>
          <p:nvPr/>
        </p:nvPicPr>
        <p:blipFill>
          <a:blip r:embed="rId3">
            <a:alphaModFix/>
          </a:blip>
          <a:stretch>
            <a:fillRect/>
          </a:stretch>
        </p:blipFill>
        <p:spPr>
          <a:xfrm>
            <a:off x="5174088" y="0"/>
            <a:ext cx="3969923" cy="51434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1"/>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History’s Mysteries - (Tentative Title) </a:t>
            </a:r>
            <a:endParaRPr/>
          </a:p>
        </p:txBody>
      </p:sp>
      <p:sp>
        <p:nvSpPr>
          <p:cNvPr id="438" name="Google Shape;438;p51"/>
          <p:cNvSpPr txBox="1"/>
          <p:nvPr/>
        </p:nvSpPr>
        <p:spPr>
          <a:xfrm>
            <a:off x="612800" y="715400"/>
            <a:ext cx="4777500" cy="41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History’s Mysteries </a:t>
            </a:r>
            <a:endParaRPr b="1"/>
          </a:p>
          <a:p>
            <a:pPr indent="0" lvl="0" marL="0" rtl="0" algn="l">
              <a:spcBef>
                <a:spcPts val="0"/>
              </a:spcBef>
              <a:spcAft>
                <a:spcPts val="0"/>
              </a:spcAft>
              <a:buNone/>
            </a:pPr>
            <a:r>
              <a:t/>
            </a:r>
            <a:endParaRPr b="1"/>
          </a:p>
          <a:p>
            <a:pPr indent="-317500" lvl="0" marL="457200" rtl="0" algn="l">
              <a:lnSpc>
                <a:spcPct val="115000"/>
              </a:lnSpc>
              <a:spcBef>
                <a:spcPts val="0"/>
              </a:spcBef>
              <a:spcAft>
                <a:spcPts val="0"/>
              </a:spcAft>
              <a:buClr>
                <a:srgbClr val="333333"/>
              </a:buClr>
              <a:buSzPts val="1400"/>
              <a:buChar char="●"/>
            </a:pPr>
            <a:r>
              <a:rPr b="1" lang="en">
                <a:solidFill>
                  <a:srgbClr val="333333"/>
                </a:solidFill>
              </a:rPr>
              <a:t>Vocabulary Questions</a:t>
            </a:r>
            <a:endParaRPr b="1">
              <a:solidFill>
                <a:srgbClr val="333333"/>
              </a:solidFill>
            </a:endParaRPr>
          </a:p>
          <a:p>
            <a:pPr indent="-317500" lvl="1" marL="914400" rtl="0" algn="l">
              <a:lnSpc>
                <a:spcPct val="115000"/>
              </a:lnSpc>
              <a:spcBef>
                <a:spcPts val="0"/>
              </a:spcBef>
              <a:spcAft>
                <a:spcPts val="0"/>
              </a:spcAft>
              <a:buClr>
                <a:srgbClr val="333333"/>
              </a:buClr>
              <a:buSzPts val="1400"/>
              <a:buChar char="○"/>
            </a:pPr>
            <a:r>
              <a:rPr i="1" lang="en">
                <a:solidFill>
                  <a:srgbClr val="333333"/>
                </a:solidFill>
              </a:rPr>
              <a:t>3-5 Discussion Questions</a:t>
            </a:r>
            <a:endParaRPr i="1">
              <a:solidFill>
                <a:srgbClr val="333333"/>
              </a:solidFill>
            </a:endParaRPr>
          </a:p>
          <a:p>
            <a:pPr indent="-317500" lvl="0" marL="457200" rtl="0" algn="l">
              <a:lnSpc>
                <a:spcPct val="115000"/>
              </a:lnSpc>
              <a:spcBef>
                <a:spcPts val="0"/>
              </a:spcBef>
              <a:spcAft>
                <a:spcPts val="0"/>
              </a:spcAft>
              <a:buClr>
                <a:srgbClr val="333333"/>
              </a:buClr>
              <a:buSzPts val="1400"/>
              <a:buChar char="●"/>
            </a:pPr>
            <a:r>
              <a:rPr b="1" lang="en">
                <a:solidFill>
                  <a:srgbClr val="333333"/>
                </a:solidFill>
              </a:rPr>
              <a:t>Your </a:t>
            </a:r>
            <a:r>
              <a:rPr b="1" lang="en">
                <a:solidFill>
                  <a:srgbClr val="333333"/>
                </a:solidFill>
              </a:rPr>
              <a:t>Briefing</a:t>
            </a:r>
            <a:endParaRPr b="1">
              <a:solidFill>
                <a:srgbClr val="333333"/>
              </a:solidFill>
            </a:endParaRPr>
          </a:p>
          <a:p>
            <a:pPr indent="-317500" lvl="1" marL="914400" rtl="0" algn="l">
              <a:lnSpc>
                <a:spcPct val="115000"/>
              </a:lnSpc>
              <a:spcBef>
                <a:spcPts val="0"/>
              </a:spcBef>
              <a:spcAft>
                <a:spcPts val="0"/>
              </a:spcAft>
              <a:buClr>
                <a:srgbClr val="333333"/>
              </a:buClr>
              <a:buSzPts val="1400"/>
              <a:buChar char="○"/>
            </a:pPr>
            <a:r>
              <a:rPr lang="en">
                <a:solidFill>
                  <a:srgbClr val="333333"/>
                </a:solidFill>
              </a:rPr>
              <a:t>Length: 500-1000 words</a:t>
            </a:r>
            <a:endParaRPr>
              <a:solidFill>
                <a:srgbClr val="333333"/>
              </a:solidFill>
            </a:endParaRPr>
          </a:p>
          <a:p>
            <a:pPr indent="-317500" lvl="1" marL="914400" rtl="0" algn="l">
              <a:lnSpc>
                <a:spcPct val="115000"/>
              </a:lnSpc>
              <a:spcBef>
                <a:spcPts val="0"/>
              </a:spcBef>
              <a:spcAft>
                <a:spcPts val="0"/>
              </a:spcAft>
              <a:buClr>
                <a:srgbClr val="333333"/>
              </a:buClr>
              <a:buSzPts val="1400"/>
              <a:buChar char="○"/>
            </a:pPr>
            <a:r>
              <a:rPr lang="en">
                <a:solidFill>
                  <a:srgbClr val="333333"/>
                </a:solidFill>
              </a:rPr>
              <a:t>Lexile 500L-1200L</a:t>
            </a:r>
            <a:endParaRPr>
              <a:solidFill>
                <a:srgbClr val="333333"/>
              </a:solidFill>
            </a:endParaRPr>
          </a:p>
          <a:p>
            <a:pPr indent="0" lvl="0" marL="0" rtl="0" algn="l">
              <a:spcBef>
                <a:spcPts val="800"/>
              </a:spcBef>
              <a:spcAft>
                <a:spcPts val="0"/>
              </a:spcAft>
              <a:buNone/>
            </a:pPr>
            <a:r>
              <a:t/>
            </a:r>
            <a:endParaRPr/>
          </a:p>
        </p:txBody>
      </p:sp>
      <p:sp>
        <p:nvSpPr>
          <p:cNvPr id="439" name="Google Shape;439;p51"/>
          <p:cNvSpPr txBox="1"/>
          <p:nvPr/>
        </p:nvSpPr>
        <p:spPr>
          <a:xfrm>
            <a:off x="5622900" y="3090875"/>
            <a:ext cx="352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latin typeface="Roboto"/>
              <a:ea typeface="Roboto"/>
              <a:cs typeface="Roboto"/>
              <a:sym typeface="Roboto"/>
            </a:endParaRPr>
          </a:p>
        </p:txBody>
      </p:sp>
      <p:pic>
        <p:nvPicPr>
          <p:cNvPr id="440" name="Google Shape;440;p51"/>
          <p:cNvPicPr preferRelativeResize="0"/>
          <p:nvPr/>
        </p:nvPicPr>
        <p:blipFill>
          <a:blip r:embed="rId3">
            <a:alphaModFix/>
          </a:blip>
          <a:stretch>
            <a:fillRect/>
          </a:stretch>
        </p:blipFill>
        <p:spPr>
          <a:xfrm>
            <a:off x="5181845" y="0"/>
            <a:ext cx="3962160" cy="5143501"/>
          </a:xfrm>
          <a:prstGeom prst="rect">
            <a:avLst/>
          </a:prstGeom>
          <a:noFill/>
          <a:ln>
            <a:noFill/>
          </a:ln>
        </p:spPr>
      </p:pic>
      <p:pic>
        <p:nvPicPr>
          <p:cNvPr id="441" name="Google Shape;441;p51"/>
          <p:cNvPicPr preferRelativeResize="0"/>
          <p:nvPr/>
        </p:nvPicPr>
        <p:blipFill rotWithShape="1">
          <a:blip r:embed="rId3">
            <a:alphaModFix/>
          </a:blip>
          <a:srcRect b="75878" l="2913" r="12875" t="0"/>
          <a:stretch/>
        </p:blipFill>
        <p:spPr>
          <a:xfrm>
            <a:off x="98250" y="2660050"/>
            <a:ext cx="5175674" cy="19246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6"/>
          <p:cNvSpPr txBox="1"/>
          <p:nvPr>
            <p:ph type="title"/>
          </p:nvPr>
        </p:nvSpPr>
        <p:spPr>
          <a:xfrm>
            <a:off x="226075" y="459925"/>
            <a:ext cx="2808000" cy="6897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SzPct val="100000"/>
              <a:buNone/>
            </a:pPr>
            <a:r>
              <a:t/>
            </a:r>
            <a:endParaRPr/>
          </a:p>
          <a:p>
            <a:pPr indent="0" lvl="0" marL="0" rtl="0" algn="l">
              <a:lnSpc>
                <a:spcPct val="100000"/>
              </a:lnSpc>
              <a:spcBef>
                <a:spcPts val="0"/>
              </a:spcBef>
              <a:spcAft>
                <a:spcPts val="0"/>
              </a:spcAft>
              <a:buSzPct val="100000"/>
              <a:buNone/>
            </a:pPr>
            <a:r>
              <a:rPr lang="en"/>
              <a:t>2. Methodology:</a:t>
            </a:r>
            <a:endParaRPr/>
          </a:p>
          <a:p>
            <a:pPr indent="0" lvl="0" marL="0" rtl="0" algn="l">
              <a:lnSpc>
                <a:spcPct val="100000"/>
              </a:lnSpc>
              <a:spcBef>
                <a:spcPts val="0"/>
              </a:spcBef>
              <a:spcAft>
                <a:spcPts val="0"/>
              </a:spcAft>
              <a:buSzPct val="100000"/>
              <a:buNone/>
            </a:pPr>
            <a:r>
              <a:rPr lang="en"/>
              <a:t>How Reading Improves our Mind </a:t>
            </a:r>
            <a:endParaRPr/>
          </a:p>
        </p:txBody>
      </p:sp>
      <p:sp>
        <p:nvSpPr>
          <p:cNvPr id="94" name="Google Shape;94;p16"/>
          <p:cNvSpPr txBox="1"/>
          <p:nvPr>
            <p:ph idx="1" type="body"/>
          </p:nvPr>
        </p:nvSpPr>
        <p:spPr>
          <a:xfrm>
            <a:off x="226075" y="1389050"/>
            <a:ext cx="2808000" cy="3694800"/>
          </a:xfrm>
          <a:prstGeom prst="rect">
            <a:avLst/>
          </a:prstGeom>
          <a:noFill/>
          <a:ln>
            <a:noFill/>
          </a:ln>
        </p:spPr>
        <p:txBody>
          <a:bodyPr anchorCtr="0" anchor="t" bIns="91425" lIns="91425" spcFirstLastPara="1" rIns="91425" wrap="square" tIns="91425">
            <a:normAutofit fontScale="70000" lnSpcReduction="10000"/>
          </a:bodyPr>
          <a:lstStyle/>
          <a:p>
            <a:pPr indent="-290830" lvl="0" marL="457200" rtl="0" algn="l">
              <a:lnSpc>
                <a:spcPct val="100000"/>
              </a:lnSpc>
              <a:spcBef>
                <a:spcPts val="0"/>
              </a:spcBef>
              <a:spcAft>
                <a:spcPts val="0"/>
              </a:spcAft>
              <a:buSzPct val="100000"/>
              <a:buAutoNum type="arabicPeriod"/>
            </a:pPr>
            <a:r>
              <a:rPr b="1" lang="en" sz="1400"/>
              <a:t>Empathy:</a:t>
            </a:r>
            <a:r>
              <a:rPr lang="en" sz="1400"/>
              <a:t> Imagining creates understanding</a:t>
            </a:r>
            <a:endParaRPr sz="1400"/>
          </a:p>
          <a:p>
            <a:pPr indent="-290830" lvl="0" marL="457200" rtl="0" algn="l">
              <a:lnSpc>
                <a:spcPct val="100000"/>
              </a:lnSpc>
              <a:spcBef>
                <a:spcPts val="0"/>
              </a:spcBef>
              <a:spcAft>
                <a:spcPts val="0"/>
              </a:spcAft>
              <a:buSzPct val="100000"/>
              <a:buAutoNum type="arabicPeriod"/>
            </a:pPr>
            <a:r>
              <a:rPr b="1" lang="en" sz="1400"/>
              <a:t>Disengagement:</a:t>
            </a:r>
            <a:r>
              <a:rPr lang="en" sz="1400"/>
              <a:t> Reading is most effective for stress</a:t>
            </a:r>
            <a:endParaRPr sz="1400"/>
          </a:p>
          <a:p>
            <a:pPr indent="-290830" lvl="0" marL="457200" rtl="0" algn="l">
              <a:lnSpc>
                <a:spcPct val="100000"/>
              </a:lnSpc>
              <a:spcBef>
                <a:spcPts val="0"/>
              </a:spcBef>
              <a:spcAft>
                <a:spcPts val="0"/>
              </a:spcAft>
              <a:buSzPct val="100000"/>
              <a:buAutoNum type="arabicPeriod"/>
            </a:pPr>
            <a:r>
              <a:rPr b="1" lang="en" sz="1400"/>
              <a:t>Sleep: </a:t>
            </a:r>
            <a:r>
              <a:rPr lang="en" sz="1400"/>
              <a:t>Regular readers sleep better</a:t>
            </a:r>
            <a:endParaRPr sz="1400"/>
          </a:p>
          <a:p>
            <a:pPr indent="-290830" lvl="0" marL="457200" rtl="0" algn="l">
              <a:lnSpc>
                <a:spcPct val="100000"/>
              </a:lnSpc>
              <a:spcBef>
                <a:spcPts val="0"/>
              </a:spcBef>
              <a:spcAft>
                <a:spcPts val="0"/>
              </a:spcAft>
              <a:buSzPct val="100000"/>
              <a:buAutoNum type="arabicPeriod"/>
            </a:pPr>
            <a:r>
              <a:rPr b="1" lang="en" sz="1400"/>
              <a:t>Improved relationships: </a:t>
            </a:r>
            <a:r>
              <a:rPr lang="en" sz="1400"/>
              <a:t>Books are a ‘reality simulator’</a:t>
            </a:r>
            <a:endParaRPr sz="1400"/>
          </a:p>
          <a:p>
            <a:pPr indent="-290830" lvl="0" marL="457200" rtl="0" algn="l">
              <a:lnSpc>
                <a:spcPct val="115000"/>
              </a:lnSpc>
              <a:spcBef>
                <a:spcPts val="0"/>
              </a:spcBef>
              <a:spcAft>
                <a:spcPts val="0"/>
              </a:spcAft>
              <a:buSzPct val="100000"/>
              <a:buAutoNum type="arabicPeriod"/>
            </a:pPr>
            <a:r>
              <a:rPr b="1" lang="en" sz="1400"/>
              <a:t>Inclusivity: </a:t>
            </a:r>
            <a:r>
              <a:rPr lang="en" sz="1400"/>
              <a:t>Stories open your mind</a:t>
            </a:r>
            <a:endParaRPr sz="1400"/>
          </a:p>
          <a:p>
            <a:pPr indent="-290830" lvl="0" marL="457200" rtl="0" algn="l">
              <a:lnSpc>
                <a:spcPct val="115000"/>
              </a:lnSpc>
              <a:spcBef>
                <a:spcPts val="0"/>
              </a:spcBef>
              <a:spcAft>
                <a:spcPts val="0"/>
              </a:spcAft>
              <a:buSzPct val="100000"/>
              <a:buAutoNum type="arabicPeriod"/>
            </a:pPr>
            <a:r>
              <a:rPr b="1" lang="en" sz="1400"/>
              <a:t>Vocabulary: </a:t>
            </a:r>
            <a:r>
              <a:rPr lang="en" sz="1400"/>
              <a:t>Fiction readers build more language</a:t>
            </a:r>
            <a:endParaRPr sz="1400"/>
          </a:p>
          <a:p>
            <a:pPr indent="-290830" lvl="0" marL="457200" rtl="0" algn="l">
              <a:lnSpc>
                <a:spcPct val="115000"/>
              </a:lnSpc>
              <a:spcBef>
                <a:spcPts val="0"/>
              </a:spcBef>
              <a:spcAft>
                <a:spcPts val="0"/>
              </a:spcAft>
              <a:buSzPct val="100000"/>
              <a:buAutoNum type="arabicPeriod"/>
            </a:pPr>
            <a:r>
              <a:rPr b="1" lang="en" sz="1400"/>
              <a:t>Creativity: </a:t>
            </a:r>
            <a:r>
              <a:rPr lang="en" sz="1400"/>
              <a:t>Fictions allows for uncertainty (where creativity thrives!)</a:t>
            </a:r>
            <a:endParaRPr b="1" sz="1400">
              <a:solidFill>
                <a:srgbClr val="333333"/>
              </a:solidFill>
              <a:highlight>
                <a:srgbClr val="FFFFFF"/>
              </a:highlight>
            </a:endParaRPr>
          </a:p>
          <a:p>
            <a:pPr indent="-290830" lvl="0" marL="457200" rtl="0" algn="l">
              <a:lnSpc>
                <a:spcPct val="115000"/>
              </a:lnSpc>
              <a:spcBef>
                <a:spcPts val="0"/>
              </a:spcBef>
              <a:spcAft>
                <a:spcPts val="0"/>
              </a:spcAft>
              <a:buSzPct val="100000"/>
              <a:buAutoNum type="arabicPeriod"/>
            </a:pPr>
            <a:r>
              <a:rPr b="1" lang="en" sz="1400"/>
              <a:t>Pleasure: </a:t>
            </a:r>
            <a:r>
              <a:rPr lang="en" sz="1400"/>
              <a:t>Reading makes you happier</a:t>
            </a:r>
            <a:endParaRPr sz="1400"/>
          </a:p>
          <a:p>
            <a:pPr indent="0" lvl="0" marL="0" rtl="0" algn="l">
              <a:lnSpc>
                <a:spcPct val="115000"/>
              </a:lnSpc>
              <a:spcBef>
                <a:spcPts val="0"/>
              </a:spcBef>
              <a:spcAft>
                <a:spcPts val="0"/>
              </a:spcAft>
              <a:buSzPct val="85714"/>
              <a:buNone/>
            </a:pPr>
            <a:r>
              <a:rPr lang="en" sz="1400"/>
              <a:t>                                             (Seiter, 2015)</a:t>
            </a:r>
            <a:endParaRPr sz="1400"/>
          </a:p>
          <a:p>
            <a:pPr indent="0" lvl="0" marL="0" rtl="0" algn="l">
              <a:lnSpc>
                <a:spcPct val="115000"/>
              </a:lnSpc>
              <a:spcBef>
                <a:spcPts val="1600"/>
              </a:spcBef>
              <a:spcAft>
                <a:spcPts val="0"/>
              </a:spcAft>
              <a:buSzPct val="100000"/>
              <a:buNone/>
            </a:pPr>
            <a:r>
              <a:t/>
            </a:r>
            <a:endParaRPr/>
          </a:p>
          <a:p>
            <a:pPr indent="0" lvl="0" marL="0" rtl="0" algn="l">
              <a:lnSpc>
                <a:spcPct val="115000"/>
              </a:lnSpc>
              <a:spcBef>
                <a:spcPts val="3800"/>
              </a:spcBef>
              <a:spcAft>
                <a:spcPts val="0"/>
              </a:spcAft>
              <a:buSzPct val="150000"/>
              <a:buNone/>
            </a:pPr>
            <a:r>
              <a:t/>
            </a:r>
            <a:endParaRPr b="1" sz="800">
              <a:solidFill>
                <a:srgbClr val="333333"/>
              </a:solidFill>
              <a:highlight>
                <a:srgbClr val="FFFFFF"/>
              </a:highlight>
              <a:latin typeface="Arial"/>
              <a:ea typeface="Arial"/>
              <a:cs typeface="Arial"/>
              <a:sym typeface="Arial"/>
            </a:endParaRPr>
          </a:p>
          <a:p>
            <a:pPr indent="0" lvl="0" marL="0" rtl="0" algn="l">
              <a:lnSpc>
                <a:spcPct val="115000"/>
              </a:lnSpc>
              <a:spcBef>
                <a:spcPts val="2300"/>
              </a:spcBef>
              <a:spcAft>
                <a:spcPts val="1600"/>
              </a:spcAft>
              <a:buSzPct val="100000"/>
              <a:buNone/>
            </a:pPr>
            <a:r>
              <a:t/>
            </a:r>
            <a:endParaRPr/>
          </a:p>
        </p:txBody>
      </p:sp>
      <p:pic>
        <p:nvPicPr>
          <p:cNvPr id="95" name="Google Shape;95;p16"/>
          <p:cNvPicPr preferRelativeResize="0"/>
          <p:nvPr/>
        </p:nvPicPr>
        <p:blipFill rotWithShape="1">
          <a:blip r:embed="rId3">
            <a:alphaModFix/>
          </a:blip>
          <a:srcRect b="0" l="0" r="0" t="0"/>
          <a:stretch/>
        </p:blipFill>
        <p:spPr>
          <a:xfrm>
            <a:off x="3599175" y="97286"/>
            <a:ext cx="5371700" cy="3062050"/>
          </a:xfrm>
          <a:prstGeom prst="rect">
            <a:avLst/>
          </a:prstGeom>
          <a:noFill/>
          <a:ln>
            <a:noFill/>
          </a:ln>
        </p:spPr>
      </p:pic>
      <p:pic>
        <p:nvPicPr>
          <p:cNvPr id="96" name="Google Shape;96;p16"/>
          <p:cNvPicPr preferRelativeResize="0"/>
          <p:nvPr/>
        </p:nvPicPr>
        <p:blipFill rotWithShape="1">
          <a:blip r:embed="rId4">
            <a:alphaModFix/>
          </a:blip>
          <a:srcRect b="0" l="0" r="0" t="0"/>
          <a:stretch/>
        </p:blipFill>
        <p:spPr>
          <a:xfrm>
            <a:off x="5342450" y="3159325"/>
            <a:ext cx="1986800" cy="19841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52"/>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History’s Mysteries -</a:t>
            </a:r>
            <a:endParaRPr/>
          </a:p>
        </p:txBody>
      </p:sp>
      <p:sp>
        <p:nvSpPr>
          <p:cNvPr id="447" name="Google Shape;447;p52"/>
          <p:cNvSpPr txBox="1"/>
          <p:nvPr/>
        </p:nvSpPr>
        <p:spPr>
          <a:xfrm>
            <a:off x="612800" y="715400"/>
            <a:ext cx="4343400" cy="41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History’s Mysteries </a:t>
            </a:r>
            <a:endParaRPr b="1"/>
          </a:p>
          <a:p>
            <a:pPr indent="0" lvl="0" marL="0" rtl="0" algn="l">
              <a:spcBef>
                <a:spcPts val="0"/>
              </a:spcBef>
              <a:spcAft>
                <a:spcPts val="0"/>
              </a:spcAft>
              <a:buNone/>
            </a:pPr>
            <a:r>
              <a:t/>
            </a:r>
            <a:endParaRPr b="1"/>
          </a:p>
          <a:p>
            <a:pPr indent="-317500" lvl="0" marL="457200" rtl="0" algn="l">
              <a:lnSpc>
                <a:spcPct val="115000"/>
              </a:lnSpc>
              <a:spcBef>
                <a:spcPts val="0"/>
              </a:spcBef>
              <a:spcAft>
                <a:spcPts val="0"/>
              </a:spcAft>
              <a:buClr>
                <a:srgbClr val="333333"/>
              </a:buClr>
              <a:buSzPts val="1400"/>
              <a:buChar char="●"/>
            </a:pPr>
            <a:r>
              <a:rPr b="1" lang="en">
                <a:solidFill>
                  <a:srgbClr val="333333"/>
                </a:solidFill>
              </a:rPr>
              <a:t>Your Mission </a:t>
            </a:r>
            <a:endParaRPr b="1">
              <a:solidFill>
                <a:srgbClr val="333333"/>
              </a:solidFill>
            </a:endParaRPr>
          </a:p>
          <a:p>
            <a:pPr indent="-317500" lvl="1" marL="914400" rtl="0" algn="l">
              <a:lnSpc>
                <a:spcPct val="115000"/>
              </a:lnSpc>
              <a:spcBef>
                <a:spcPts val="0"/>
              </a:spcBef>
              <a:spcAft>
                <a:spcPts val="0"/>
              </a:spcAft>
              <a:buClr>
                <a:srgbClr val="333333"/>
              </a:buClr>
              <a:buSzPts val="1400"/>
              <a:buChar char="○"/>
            </a:pPr>
            <a:r>
              <a:rPr lang="en">
                <a:solidFill>
                  <a:srgbClr val="333333"/>
                </a:solidFill>
              </a:rPr>
              <a:t>Featured discussion projects for each reading. </a:t>
            </a:r>
            <a:endParaRPr>
              <a:solidFill>
                <a:srgbClr val="333333"/>
              </a:solidFill>
            </a:endParaRPr>
          </a:p>
          <a:p>
            <a:pPr indent="-317500" lvl="1" marL="914400" rtl="0" algn="l">
              <a:lnSpc>
                <a:spcPct val="115000"/>
              </a:lnSpc>
              <a:spcBef>
                <a:spcPts val="0"/>
              </a:spcBef>
              <a:spcAft>
                <a:spcPts val="0"/>
              </a:spcAft>
              <a:buClr>
                <a:srgbClr val="333333"/>
              </a:buClr>
              <a:buSzPts val="1400"/>
              <a:buChar char="○"/>
            </a:pPr>
            <a:r>
              <a:rPr lang="en">
                <a:solidFill>
                  <a:srgbClr val="333333"/>
                </a:solidFill>
              </a:rPr>
              <a:t>An optional opportunity to get directly involved with the history! </a:t>
            </a:r>
            <a:endParaRPr>
              <a:solidFill>
                <a:srgbClr val="333333"/>
              </a:solidFill>
            </a:endParaRPr>
          </a:p>
          <a:p>
            <a:pPr indent="0" lvl="0" marL="0" rtl="0" algn="l">
              <a:spcBef>
                <a:spcPts val="800"/>
              </a:spcBef>
              <a:spcAft>
                <a:spcPts val="0"/>
              </a:spcAft>
              <a:buNone/>
            </a:pPr>
            <a:r>
              <a:t/>
            </a:r>
            <a:endParaRPr/>
          </a:p>
        </p:txBody>
      </p:sp>
      <p:sp>
        <p:nvSpPr>
          <p:cNvPr id="448" name="Google Shape;448;p52"/>
          <p:cNvSpPr txBox="1"/>
          <p:nvPr/>
        </p:nvSpPr>
        <p:spPr>
          <a:xfrm>
            <a:off x="5622900" y="3090875"/>
            <a:ext cx="352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latin typeface="Roboto"/>
              <a:ea typeface="Roboto"/>
              <a:cs typeface="Roboto"/>
              <a:sym typeface="Roboto"/>
            </a:endParaRPr>
          </a:p>
        </p:txBody>
      </p:sp>
      <p:pic>
        <p:nvPicPr>
          <p:cNvPr id="449" name="Google Shape;449;p52"/>
          <p:cNvPicPr preferRelativeResize="0"/>
          <p:nvPr/>
        </p:nvPicPr>
        <p:blipFill>
          <a:blip r:embed="rId3">
            <a:alphaModFix/>
          </a:blip>
          <a:stretch>
            <a:fillRect/>
          </a:stretch>
        </p:blipFill>
        <p:spPr>
          <a:xfrm>
            <a:off x="5199025" y="16350"/>
            <a:ext cx="4156468" cy="5143500"/>
          </a:xfrm>
          <a:prstGeom prst="rect">
            <a:avLst/>
          </a:prstGeom>
          <a:noFill/>
          <a:ln>
            <a:noFill/>
          </a:ln>
        </p:spPr>
      </p:pic>
      <p:pic>
        <p:nvPicPr>
          <p:cNvPr id="450" name="Google Shape;450;p52"/>
          <p:cNvPicPr preferRelativeResize="0"/>
          <p:nvPr/>
        </p:nvPicPr>
        <p:blipFill rotWithShape="1">
          <a:blip r:embed="rId3">
            <a:alphaModFix/>
          </a:blip>
          <a:srcRect b="6346" l="4150" r="5425" t="60406"/>
          <a:stretch/>
        </p:blipFill>
        <p:spPr>
          <a:xfrm>
            <a:off x="263312" y="2621900"/>
            <a:ext cx="5042375" cy="22848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53"/>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History’s Mysteries - (Tentative Title) </a:t>
            </a:r>
            <a:endParaRPr/>
          </a:p>
        </p:txBody>
      </p:sp>
      <p:sp>
        <p:nvSpPr>
          <p:cNvPr id="456" name="Google Shape;456;p53"/>
          <p:cNvSpPr txBox="1"/>
          <p:nvPr/>
        </p:nvSpPr>
        <p:spPr>
          <a:xfrm>
            <a:off x="612800" y="715400"/>
            <a:ext cx="4777500" cy="41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History’s Mysteries </a:t>
            </a:r>
            <a:endParaRPr b="1"/>
          </a:p>
          <a:p>
            <a:pPr indent="0" lvl="0" marL="0" rtl="0" algn="l">
              <a:spcBef>
                <a:spcPts val="0"/>
              </a:spcBef>
              <a:spcAft>
                <a:spcPts val="0"/>
              </a:spcAft>
              <a:buNone/>
            </a:pPr>
            <a:r>
              <a:t/>
            </a:r>
            <a:endParaRPr b="1"/>
          </a:p>
          <a:p>
            <a:pPr indent="-317500" lvl="0" marL="457200" rtl="0" algn="l">
              <a:lnSpc>
                <a:spcPct val="115000"/>
              </a:lnSpc>
              <a:spcBef>
                <a:spcPts val="0"/>
              </a:spcBef>
              <a:spcAft>
                <a:spcPts val="0"/>
              </a:spcAft>
              <a:buClr>
                <a:srgbClr val="333333"/>
              </a:buClr>
              <a:buSzPts val="1400"/>
              <a:buChar char="●"/>
            </a:pPr>
            <a:r>
              <a:rPr b="1" lang="en">
                <a:solidFill>
                  <a:srgbClr val="333333"/>
                </a:solidFill>
              </a:rPr>
              <a:t>History Quiz</a:t>
            </a:r>
            <a:endParaRPr b="1">
              <a:solidFill>
                <a:srgbClr val="333333"/>
              </a:solidFill>
            </a:endParaRPr>
          </a:p>
          <a:p>
            <a:pPr indent="-317500" lvl="0" marL="457200" rtl="0" algn="l">
              <a:lnSpc>
                <a:spcPct val="115000"/>
              </a:lnSpc>
              <a:spcBef>
                <a:spcPts val="0"/>
              </a:spcBef>
              <a:spcAft>
                <a:spcPts val="0"/>
              </a:spcAft>
              <a:buClr>
                <a:srgbClr val="333333"/>
              </a:buClr>
              <a:buSzPts val="1400"/>
              <a:buChar char="●"/>
            </a:pPr>
            <a:r>
              <a:rPr b="1" lang="en">
                <a:solidFill>
                  <a:srgbClr val="333333"/>
                </a:solidFill>
              </a:rPr>
              <a:t>Discussion Questions </a:t>
            </a:r>
            <a:endParaRPr b="1">
              <a:solidFill>
                <a:srgbClr val="333333"/>
              </a:solidFill>
            </a:endParaRPr>
          </a:p>
          <a:p>
            <a:pPr indent="0" lvl="0" marL="0" rtl="0" algn="l">
              <a:spcBef>
                <a:spcPts val="800"/>
              </a:spcBef>
              <a:spcAft>
                <a:spcPts val="0"/>
              </a:spcAft>
              <a:buNone/>
            </a:pPr>
            <a:r>
              <a:t/>
            </a:r>
            <a:endParaRPr/>
          </a:p>
        </p:txBody>
      </p:sp>
      <p:sp>
        <p:nvSpPr>
          <p:cNvPr id="457" name="Google Shape;457;p53"/>
          <p:cNvSpPr txBox="1"/>
          <p:nvPr/>
        </p:nvSpPr>
        <p:spPr>
          <a:xfrm>
            <a:off x="5622900" y="3090875"/>
            <a:ext cx="352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latin typeface="Roboto"/>
              <a:ea typeface="Roboto"/>
              <a:cs typeface="Roboto"/>
              <a:sym typeface="Roboto"/>
            </a:endParaRPr>
          </a:p>
        </p:txBody>
      </p:sp>
      <p:pic>
        <p:nvPicPr>
          <p:cNvPr id="458" name="Google Shape;458;p53"/>
          <p:cNvPicPr preferRelativeResize="0"/>
          <p:nvPr/>
        </p:nvPicPr>
        <p:blipFill>
          <a:blip r:embed="rId3">
            <a:alphaModFix/>
          </a:blip>
          <a:stretch>
            <a:fillRect/>
          </a:stretch>
        </p:blipFill>
        <p:spPr>
          <a:xfrm>
            <a:off x="5200792" y="16350"/>
            <a:ext cx="3943216" cy="5143501"/>
          </a:xfrm>
          <a:prstGeom prst="rect">
            <a:avLst/>
          </a:prstGeom>
          <a:noFill/>
          <a:ln>
            <a:noFill/>
          </a:ln>
        </p:spPr>
      </p:pic>
      <p:pic>
        <p:nvPicPr>
          <p:cNvPr id="459" name="Google Shape;459;p53"/>
          <p:cNvPicPr preferRelativeResize="0"/>
          <p:nvPr/>
        </p:nvPicPr>
        <p:blipFill rotWithShape="1">
          <a:blip r:embed="rId3">
            <a:alphaModFix/>
          </a:blip>
          <a:srcRect b="0" l="4988" r="4152" t="66647"/>
          <a:stretch/>
        </p:blipFill>
        <p:spPr>
          <a:xfrm>
            <a:off x="0" y="2331500"/>
            <a:ext cx="5378325" cy="25752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54"/>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History’s Mysteries </a:t>
            </a:r>
            <a:endParaRPr/>
          </a:p>
        </p:txBody>
      </p:sp>
      <p:sp>
        <p:nvSpPr>
          <p:cNvPr id="465" name="Google Shape;465;p54"/>
          <p:cNvSpPr txBox="1"/>
          <p:nvPr/>
        </p:nvSpPr>
        <p:spPr>
          <a:xfrm>
            <a:off x="612800" y="715400"/>
            <a:ext cx="4461900" cy="422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History’s Mysteries </a:t>
            </a:r>
            <a:endParaRPr b="1"/>
          </a:p>
          <a:p>
            <a:pPr indent="0" lvl="0" marL="0" rtl="0" algn="l">
              <a:spcBef>
                <a:spcPts val="0"/>
              </a:spcBef>
              <a:spcAft>
                <a:spcPts val="0"/>
              </a:spcAft>
              <a:buNone/>
            </a:pPr>
            <a:r>
              <a:t/>
            </a:r>
            <a:endParaRPr b="1"/>
          </a:p>
          <a:p>
            <a:pPr indent="-317500" lvl="0" marL="457200" rtl="0" algn="l">
              <a:lnSpc>
                <a:spcPct val="115000"/>
              </a:lnSpc>
              <a:spcBef>
                <a:spcPts val="0"/>
              </a:spcBef>
              <a:spcAft>
                <a:spcPts val="0"/>
              </a:spcAft>
              <a:buClr>
                <a:srgbClr val="333333"/>
              </a:buClr>
              <a:buSzPts val="1400"/>
              <a:buChar char="●"/>
            </a:pPr>
            <a:r>
              <a:rPr b="1" lang="en">
                <a:solidFill>
                  <a:srgbClr val="333333"/>
                </a:solidFill>
              </a:rPr>
              <a:t>Projects </a:t>
            </a:r>
            <a:endParaRPr b="1">
              <a:solidFill>
                <a:srgbClr val="333333"/>
              </a:solidFill>
            </a:endParaRPr>
          </a:p>
          <a:p>
            <a:pPr indent="-317500" lvl="1" marL="914400" rtl="0" algn="l">
              <a:lnSpc>
                <a:spcPct val="115000"/>
              </a:lnSpc>
              <a:spcBef>
                <a:spcPts val="0"/>
              </a:spcBef>
              <a:spcAft>
                <a:spcPts val="0"/>
              </a:spcAft>
              <a:buClr>
                <a:srgbClr val="333333"/>
              </a:buClr>
              <a:buSzPts val="1400"/>
              <a:buChar char="○"/>
            </a:pPr>
            <a:r>
              <a:rPr b="1" lang="en">
                <a:solidFill>
                  <a:srgbClr val="333333"/>
                </a:solidFill>
              </a:rPr>
              <a:t>Be a part of history!</a:t>
            </a:r>
            <a:endParaRPr b="1">
              <a:solidFill>
                <a:srgbClr val="333333"/>
              </a:solidFill>
            </a:endParaRPr>
          </a:p>
          <a:p>
            <a:pPr indent="-317500" lvl="1" marL="914400" rtl="0" algn="l">
              <a:lnSpc>
                <a:spcPct val="115000"/>
              </a:lnSpc>
              <a:spcBef>
                <a:spcPts val="0"/>
              </a:spcBef>
              <a:spcAft>
                <a:spcPts val="0"/>
              </a:spcAft>
              <a:buClr>
                <a:srgbClr val="333333"/>
              </a:buClr>
              <a:buSzPts val="1400"/>
              <a:buChar char="○"/>
            </a:pPr>
            <a:r>
              <a:rPr b="1" lang="en">
                <a:solidFill>
                  <a:srgbClr val="333333"/>
                </a:solidFill>
              </a:rPr>
              <a:t>Continue the story!</a:t>
            </a:r>
            <a:endParaRPr b="1">
              <a:solidFill>
                <a:srgbClr val="333333"/>
              </a:solidFill>
            </a:endParaRPr>
          </a:p>
          <a:p>
            <a:pPr indent="-317500" lvl="1" marL="914400" rtl="0" algn="l">
              <a:lnSpc>
                <a:spcPct val="115000"/>
              </a:lnSpc>
              <a:spcBef>
                <a:spcPts val="0"/>
              </a:spcBef>
              <a:spcAft>
                <a:spcPts val="0"/>
              </a:spcAft>
              <a:buClr>
                <a:srgbClr val="333333"/>
              </a:buClr>
              <a:buSzPts val="1400"/>
              <a:buChar char="○"/>
            </a:pPr>
            <a:r>
              <a:rPr b="1" lang="en">
                <a:solidFill>
                  <a:srgbClr val="333333"/>
                </a:solidFill>
              </a:rPr>
              <a:t>And more! </a:t>
            </a:r>
            <a:endParaRPr b="1">
              <a:solidFill>
                <a:srgbClr val="333333"/>
              </a:solidFill>
            </a:endParaRPr>
          </a:p>
          <a:p>
            <a:pPr indent="-317500" lvl="1" marL="914400" rtl="0" algn="l">
              <a:lnSpc>
                <a:spcPct val="115000"/>
              </a:lnSpc>
              <a:spcBef>
                <a:spcPts val="0"/>
              </a:spcBef>
              <a:spcAft>
                <a:spcPts val="0"/>
              </a:spcAft>
              <a:buClr>
                <a:srgbClr val="333333"/>
              </a:buClr>
              <a:buSzPts val="1400"/>
              <a:buChar char="○"/>
            </a:pPr>
            <a:r>
              <a:rPr b="1" lang="en">
                <a:solidFill>
                  <a:srgbClr val="333333"/>
                </a:solidFill>
              </a:rPr>
              <a:t>Research!</a:t>
            </a:r>
            <a:endParaRPr b="1">
              <a:solidFill>
                <a:srgbClr val="333333"/>
              </a:solidFill>
            </a:endParaRPr>
          </a:p>
          <a:p>
            <a:pPr indent="-317500" lvl="0" marL="457200" rtl="0" algn="l">
              <a:lnSpc>
                <a:spcPct val="115000"/>
              </a:lnSpc>
              <a:spcBef>
                <a:spcPts val="0"/>
              </a:spcBef>
              <a:spcAft>
                <a:spcPts val="0"/>
              </a:spcAft>
              <a:buClr>
                <a:srgbClr val="333333"/>
              </a:buClr>
              <a:buSzPts val="1400"/>
              <a:buChar char="●"/>
            </a:pPr>
            <a:r>
              <a:rPr b="1" lang="en">
                <a:solidFill>
                  <a:srgbClr val="333333"/>
                </a:solidFill>
              </a:rPr>
              <a:t>References </a:t>
            </a:r>
            <a:endParaRPr b="1">
              <a:solidFill>
                <a:srgbClr val="333333"/>
              </a:solidFill>
            </a:endParaRPr>
          </a:p>
          <a:p>
            <a:pPr indent="-317500" lvl="1" marL="914400" rtl="0" algn="l">
              <a:lnSpc>
                <a:spcPct val="115000"/>
              </a:lnSpc>
              <a:spcBef>
                <a:spcPts val="0"/>
              </a:spcBef>
              <a:spcAft>
                <a:spcPts val="0"/>
              </a:spcAft>
              <a:buClr>
                <a:srgbClr val="333333"/>
              </a:buClr>
              <a:buSzPts val="1400"/>
              <a:buChar char="○"/>
            </a:pPr>
            <a:r>
              <a:rPr b="1" lang="en">
                <a:solidFill>
                  <a:srgbClr val="333333"/>
                </a:solidFill>
              </a:rPr>
              <a:t>Academic references for each project </a:t>
            </a:r>
            <a:endParaRPr b="1">
              <a:solidFill>
                <a:srgbClr val="333333"/>
              </a:solidFill>
            </a:endParaRPr>
          </a:p>
          <a:p>
            <a:pPr indent="-317500" lvl="2" marL="1371600" rtl="0" algn="l">
              <a:lnSpc>
                <a:spcPct val="115000"/>
              </a:lnSpc>
              <a:spcBef>
                <a:spcPts val="0"/>
              </a:spcBef>
              <a:spcAft>
                <a:spcPts val="0"/>
              </a:spcAft>
              <a:buClr>
                <a:srgbClr val="333333"/>
              </a:buClr>
              <a:buSzPts val="1400"/>
              <a:buChar char="■"/>
            </a:pPr>
            <a:r>
              <a:rPr b="1" lang="en">
                <a:solidFill>
                  <a:srgbClr val="333333"/>
                </a:solidFill>
              </a:rPr>
              <a:t>Ties to research supplements in the </a:t>
            </a:r>
            <a:r>
              <a:rPr b="1" i="1" lang="en">
                <a:solidFill>
                  <a:srgbClr val="333333"/>
                </a:solidFill>
              </a:rPr>
              <a:t>supplements</a:t>
            </a:r>
            <a:r>
              <a:rPr b="1" lang="en">
                <a:solidFill>
                  <a:srgbClr val="333333"/>
                </a:solidFill>
              </a:rPr>
              <a:t> section</a:t>
            </a:r>
            <a:endParaRPr b="1">
              <a:solidFill>
                <a:srgbClr val="333333"/>
              </a:solidFill>
            </a:endParaRPr>
          </a:p>
          <a:p>
            <a:pPr indent="0" lvl="0" marL="0" rtl="0" algn="l">
              <a:spcBef>
                <a:spcPts val="800"/>
              </a:spcBef>
              <a:spcAft>
                <a:spcPts val="0"/>
              </a:spcAft>
              <a:buNone/>
            </a:pPr>
            <a:r>
              <a:t/>
            </a:r>
            <a:endParaRPr/>
          </a:p>
        </p:txBody>
      </p:sp>
      <p:sp>
        <p:nvSpPr>
          <p:cNvPr id="466" name="Google Shape;466;p54"/>
          <p:cNvSpPr txBox="1"/>
          <p:nvPr/>
        </p:nvSpPr>
        <p:spPr>
          <a:xfrm>
            <a:off x="5622900" y="3090875"/>
            <a:ext cx="352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latin typeface="Roboto"/>
              <a:ea typeface="Roboto"/>
              <a:cs typeface="Roboto"/>
              <a:sym typeface="Roboto"/>
            </a:endParaRPr>
          </a:p>
        </p:txBody>
      </p:sp>
      <p:pic>
        <p:nvPicPr>
          <p:cNvPr id="467" name="Google Shape;467;p54"/>
          <p:cNvPicPr preferRelativeResize="0"/>
          <p:nvPr/>
        </p:nvPicPr>
        <p:blipFill>
          <a:blip r:embed="rId3">
            <a:alphaModFix/>
          </a:blip>
          <a:stretch>
            <a:fillRect/>
          </a:stretch>
        </p:blipFill>
        <p:spPr>
          <a:xfrm>
            <a:off x="5173375" y="0"/>
            <a:ext cx="3970619" cy="51435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55"/>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History’s Mysteries </a:t>
            </a:r>
            <a:endParaRPr/>
          </a:p>
        </p:txBody>
      </p:sp>
      <p:sp>
        <p:nvSpPr>
          <p:cNvPr id="473" name="Google Shape;473;p55"/>
          <p:cNvSpPr txBox="1"/>
          <p:nvPr/>
        </p:nvSpPr>
        <p:spPr>
          <a:xfrm>
            <a:off x="612800" y="715400"/>
            <a:ext cx="4461900" cy="422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History’s Mysteries </a:t>
            </a:r>
            <a:endParaRPr b="1"/>
          </a:p>
          <a:p>
            <a:pPr indent="0" lvl="0" marL="0" rtl="0" algn="l">
              <a:spcBef>
                <a:spcPts val="0"/>
              </a:spcBef>
              <a:spcAft>
                <a:spcPts val="0"/>
              </a:spcAft>
              <a:buNone/>
            </a:pPr>
            <a:r>
              <a:t/>
            </a:r>
            <a:endParaRPr b="1"/>
          </a:p>
          <a:p>
            <a:pPr indent="-317500" lvl="0" marL="457200" rtl="0" algn="l">
              <a:lnSpc>
                <a:spcPct val="115000"/>
              </a:lnSpc>
              <a:spcBef>
                <a:spcPts val="0"/>
              </a:spcBef>
              <a:spcAft>
                <a:spcPts val="0"/>
              </a:spcAft>
              <a:buClr>
                <a:srgbClr val="333333"/>
              </a:buClr>
              <a:buSzPts val="1400"/>
              <a:buChar char="●"/>
            </a:pPr>
            <a:r>
              <a:rPr b="1" lang="en">
                <a:solidFill>
                  <a:srgbClr val="333333"/>
                </a:solidFill>
              </a:rPr>
              <a:t>Supplements</a:t>
            </a:r>
            <a:endParaRPr b="1">
              <a:solidFill>
                <a:srgbClr val="333333"/>
              </a:solidFill>
            </a:endParaRPr>
          </a:p>
          <a:p>
            <a:pPr indent="-317500" lvl="1" marL="914400" rtl="0" algn="l">
              <a:lnSpc>
                <a:spcPct val="115000"/>
              </a:lnSpc>
              <a:spcBef>
                <a:spcPts val="0"/>
              </a:spcBef>
              <a:spcAft>
                <a:spcPts val="0"/>
              </a:spcAft>
              <a:buClr>
                <a:srgbClr val="333333"/>
              </a:buClr>
              <a:buSzPts val="1400"/>
              <a:buChar char="○"/>
            </a:pPr>
            <a:r>
              <a:rPr b="1" lang="en">
                <a:solidFill>
                  <a:srgbClr val="333333"/>
                </a:solidFill>
              </a:rPr>
              <a:t>14 Categories </a:t>
            </a:r>
            <a:endParaRPr b="1">
              <a:solidFill>
                <a:srgbClr val="333333"/>
              </a:solidFill>
            </a:endParaRPr>
          </a:p>
          <a:p>
            <a:pPr indent="-317500" lvl="2" marL="1371600" rtl="0" algn="l">
              <a:lnSpc>
                <a:spcPct val="115000"/>
              </a:lnSpc>
              <a:spcBef>
                <a:spcPts val="0"/>
              </a:spcBef>
              <a:spcAft>
                <a:spcPts val="0"/>
              </a:spcAft>
              <a:buClr>
                <a:srgbClr val="333333"/>
              </a:buClr>
              <a:buSzPts val="1400"/>
              <a:buChar char="■"/>
            </a:pPr>
            <a:r>
              <a:rPr b="1" lang="en">
                <a:solidFill>
                  <a:srgbClr val="333333"/>
                </a:solidFill>
              </a:rPr>
              <a:t>Creating new mysteries</a:t>
            </a:r>
            <a:endParaRPr b="1">
              <a:solidFill>
                <a:srgbClr val="333333"/>
              </a:solidFill>
            </a:endParaRPr>
          </a:p>
          <a:p>
            <a:pPr indent="-317500" lvl="2" marL="1371600" rtl="0" algn="l">
              <a:lnSpc>
                <a:spcPct val="115000"/>
              </a:lnSpc>
              <a:spcBef>
                <a:spcPts val="0"/>
              </a:spcBef>
              <a:spcAft>
                <a:spcPts val="0"/>
              </a:spcAft>
              <a:buClr>
                <a:srgbClr val="333333"/>
              </a:buClr>
              <a:buSzPts val="1400"/>
              <a:buChar char="■"/>
            </a:pPr>
            <a:r>
              <a:rPr b="1" lang="en">
                <a:solidFill>
                  <a:srgbClr val="333333"/>
                </a:solidFill>
              </a:rPr>
              <a:t>Investigating sources</a:t>
            </a:r>
            <a:endParaRPr b="1">
              <a:solidFill>
                <a:srgbClr val="333333"/>
              </a:solidFill>
            </a:endParaRPr>
          </a:p>
          <a:p>
            <a:pPr indent="-317500" lvl="2" marL="1371600" rtl="0" algn="l">
              <a:lnSpc>
                <a:spcPct val="115000"/>
              </a:lnSpc>
              <a:spcBef>
                <a:spcPts val="0"/>
              </a:spcBef>
              <a:spcAft>
                <a:spcPts val="0"/>
              </a:spcAft>
              <a:buClr>
                <a:srgbClr val="333333"/>
              </a:buClr>
              <a:buSzPts val="1400"/>
              <a:buChar char="■"/>
            </a:pPr>
            <a:r>
              <a:rPr b="1" lang="en">
                <a:solidFill>
                  <a:srgbClr val="333333"/>
                </a:solidFill>
              </a:rPr>
              <a:t>Using wikipedia </a:t>
            </a:r>
            <a:endParaRPr b="1">
              <a:solidFill>
                <a:srgbClr val="333333"/>
              </a:solidFill>
            </a:endParaRPr>
          </a:p>
          <a:p>
            <a:pPr indent="-317500" lvl="2" marL="1371600" rtl="0" algn="l">
              <a:lnSpc>
                <a:spcPct val="115000"/>
              </a:lnSpc>
              <a:spcBef>
                <a:spcPts val="0"/>
              </a:spcBef>
              <a:spcAft>
                <a:spcPts val="0"/>
              </a:spcAft>
              <a:buClr>
                <a:srgbClr val="333333"/>
              </a:buClr>
              <a:buSzPts val="1400"/>
              <a:buChar char="■"/>
            </a:pPr>
            <a:r>
              <a:rPr b="1" lang="en">
                <a:solidFill>
                  <a:srgbClr val="333333"/>
                </a:solidFill>
              </a:rPr>
              <a:t>Real journalistic interviews</a:t>
            </a:r>
            <a:endParaRPr b="1">
              <a:solidFill>
                <a:srgbClr val="333333"/>
              </a:solidFill>
            </a:endParaRPr>
          </a:p>
          <a:p>
            <a:pPr indent="-317500" lvl="2" marL="1371600" rtl="0" algn="l">
              <a:lnSpc>
                <a:spcPct val="115000"/>
              </a:lnSpc>
              <a:spcBef>
                <a:spcPts val="0"/>
              </a:spcBef>
              <a:spcAft>
                <a:spcPts val="0"/>
              </a:spcAft>
              <a:buClr>
                <a:srgbClr val="333333"/>
              </a:buClr>
              <a:buSzPts val="1400"/>
              <a:buChar char="■"/>
            </a:pPr>
            <a:r>
              <a:rPr b="1" lang="en">
                <a:solidFill>
                  <a:srgbClr val="333333"/>
                </a:solidFill>
              </a:rPr>
              <a:t>And more!</a:t>
            </a:r>
            <a:endParaRPr b="1">
              <a:solidFill>
                <a:srgbClr val="333333"/>
              </a:solidFill>
            </a:endParaRPr>
          </a:p>
          <a:p>
            <a:pPr indent="0" lvl="0" marL="0" rtl="0" algn="l">
              <a:spcBef>
                <a:spcPts val="800"/>
              </a:spcBef>
              <a:spcAft>
                <a:spcPts val="0"/>
              </a:spcAft>
              <a:buNone/>
            </a:pPr>
            <a:r>
              <a:t/>
            </a:r>
            <a:endParaRPr/>
          </a:p>
        </p:txBody>
      </p:sp>
      <p:sp>
        <p:nvSpPr>
          <p:cNvPr id="474" name="Google Shape;474;p55"/>
          <p:cNvSpPr txBox="1"/>
          <p:nvPr/>
        </p:nvSpPr>
        <p:spPr>
          <a:xfrm>
            <a:off x="5622900" y="3090875"/>
            <a:ext cx="352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latin typeface="Roboto"/>
              <a:ea typeface="Roboto"/>
              <a:cs typeface="Roboto"/>
              <a:sym typeface="Roboto"/>
            </a:endParaRPr>
          </a:p>
        </p:txBody>
      </p:sp>
      <p:pic>
        <p:nvPicPr>
          <p:cNvPr id="475" name="Google Shape;475;p55"/>
          <p:cNvPicPr preferRelativeResize="0"/>
          <p:nvPr/>
        </p:nvPicPr>
        <p:blipFill>
          <a:blip r:embed="rId3">
            <a:alphaModFix/>
          </a:blip>
          <a:stretch>
            <a:fillRect/>
          </a:stretch>
        </p:blipFill>
        <p:spPr>
          <a:xfrm>
            <a:off x="5155748" y="0"/>
            <a:ext cx="3988253"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56"/>
          <p:cNvSpPr txBox="1"/>
          <p:nvPr>
            <p:ph type="title"/>
          </p:nvPr>
        </p:nvSpPr>
        <p:spPr>
          <a:xfrm>
            <a:off x="1978375" y="404100"/>
            <a:ext cx="6346500" cy="7557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00000"/>
              <a:buNone/>
            </a:pPr>
            <a:r>
              <a:rPr lang="en"/>
              <a:t>Sample Links and Special Promotion</a:t>
            </a:r>
            <a:endParaRPr/>
          </a:p>
        </p:txBody>
      </p:sp>
      <p:sp>
        <p:nvSpPr>
          <p:cNvPr id="481" name="Google Shape;481;p56"/>
          <p:cNvSpPr txBox="1"/>
          <p:nvPr>
            <p:ph idx="1" type="body"/>
          </p:nvPr>
        </p:nvSpPr>
        <p:spPr>
          <a:xfrm>
            <a:off x="0" y="1683275"/>
            <a:ext cx="6255000" cy="3501000"/>
          </a:xfrm>
          <a:prstGeom prst="rect">
            <a:avLst/>
          </a:prstGeom>
          <a:noFill/>
          <a:ln>
            <a:noFill/>
          </a:ln>
        </p:spPr>
        <p:txBody>
          <a:bodyPr anchorCtr="0" anchor="t" bIns="91425" lIns="91425" spcFirstLastPara="1" rIns="91425" wrap="square" tIns="91425">
            <a:normAutofit fontScale="70000" lnSpcReduction="10000"/>
          </a:bodyPr>
          <a:lstStyle/>
          <a:p>
            <a:pPr indent="0" lvl="0" marL="0" rtl="0" algn="l">
              <a:spcBef>
                <a:spcPts val="0"/>
              </a:spcBef>
              <a:spcAft>
                <a:spcPts val="0"/>
              </a:spcAft>
              <a:buNone/>
            </a:pPr>
            <a:r>
              <a:rPr b="1" lang="en" sz="2000">
                <a:solidFill>
                  <a:srgbClr val="222222"/>
                </a:solidFill>
                <a:highlight>
                  <a:srgbClr val="FFFFFF"/>
                </a:highlight>
                <a:latin typeface="Arial"/>
                <a:ea typeface="Arial"/>
                <a:cs typeface="Arial"/>
                <a:sym typeface="Arial"/>
              </a:rPr>
              <a:t>All Supplements from this presentation are free to download from - </a:t>
            </a:r>
            <a:endParaRPr b="1" sz="2000">
              <a:solidFill>
                <a:srgbClr val="222222"/>
              </a:solidFill>
              <a:highlight>
                <a:srgbClr val="FFFFFF"/>
              </a:highlight>
              <a:latin typeface="Arial"/>
              <a:ea typeface="Arial"/>
              <a:cs typeface="Arial"/>
              <a:sym typeface="Arial"/>
            </a:endParaRPr>
          </a:p>
          <a:p>
            <a:pPr indent="0" lvl="0" marL="0" rtl="0" algn="l">
              <a:spcBef>
                <a:spcPts val="0"/>
              </a:spcBef>
              <a:spcAft>
                <a:spcPts val="0"/>
              </a:spcAft>
              <a:buNone/>
            </a:pPr>
            <a:r>
              <a:t/>
            </a:r>
            <a:endParaRPr b="1" sz="2000">
              <a:solidFill>
                <a:srgbClr val="222222"/>
              </a:solidFill>
              <a:highlight>
                <a:srgbClr val="FFFFFF"/>
              </a:highlight>
              <a:latin typeface="Arial"/>
              <a:ea typeface="Arial"/>
              <a:cs typeface="Arial"/>
              <a:sym typeface="Arial"/>
            </a:endParaRPr>
          </a:p>
          <a:p>
            <a:pPr indent="0" lvl="0" marL="0" rtl="0" algn="ctr">
              <a:spcBef>
                <a:spcPts val="0"/>
              </a:spcBef>
              <a:spcAft>
                <a:spcPts val="0"/>
              </a:spcAft>
              <a:buNone/>
            </a:pPr>
            <a:r>
              <a:rPr b="1" lang="en" sz="2850" u="sng">
                <a:solidFill>
                  <a:schemeClr val="hlink"/>
                </a:solidFill>
                <a:highlight>
                  <a:srgbClr val="FFFFFF"/>
                </a:highlight>
                <a:latin typeface="Arial"/>
                <a:ea typeface="Arial"/>
                <a:cs typeface="Arial"/>
                <a:sym typeface="Arial"/>
                <a:hlinkClick r:id="rId3"/>
              </a:rPr>
              <a:t>www.taylorsapp.com</a:t>
            </a:r>
            <a:r>
              <a:rPr b="1" lang="en" sz="2850">
                <a:solidFill>
                  <a:srgbClr val="222222"/>
                </a:solidFill>
                <a:highlight>
                  <a:srgbClr val="FFFFFF"/>
                </a:highlight>
                <a:latin typeface="Arial"/>
                <a:ea typeface="Arial"/>
                <a:cs typeface="Arial"/>
                <a:sym typeface="Arial"/>
              </a:rPr>
              <a:t> </a:t>
            </a:r>
            <a:endParaRPr b="1" sz="2850">
              <a:solidFill>
                <a:srgbClr val="222222"/>
              </a:solidFill>
              <a:highlight>
                <a:srgbClr val="FFFFFF"/>
              </a:highlight>
              <a:latin typeface="Arial"/>
              <a:ea typeface="Arial"/>
              <a:cs typeface="Arial"/>
              <a:sym typeface="Arial"/>
            </a:endParaRPr>
          </a:p>
          <a:p>
            <a:pPr indent="0" lvl="0" marL="0" rtl="0" algn="l">
              <a:spcBef>
                <a:spcPts val="0"/>
              </a:spcBef>
              <a:spcAft>
                <a:spcPts val="0"/>
              </a:spcAft>
              <a:buNone/>
            </a:pPr>
            <a:r>
              <a:rPr b="1" lang="en" sz="2000">
                <a:solidFill>
                  <a:srgbClr val="222222"/>
                </a:solidFill>
                <a:highlight>
                  <a:srgbClr val="FFFFFF"/>
                </a:highlight>
                <a:latin typeface="Arial"/>
                <a:ea typeface="Arial"/>
                <a:cs typeface="Arial"/>
                <a:sym typeface="Arial"/>
              </a:rPr>
              <a:t>Blog - </a:t>
            </a:r>
            <a:r>
              <a:rPr b="1" lang="en" sz="2000" u="sng">
                <a:solidFill>
                  <a:schemeClr val="hlink"/>
                </a:solidFill>
                <a:highlight>
                  <a:srgbClr val="FFFFFF"/>
                </a:highlight>
                <a:latin typeface="Arial"/>
                <a:ea typeface="Arial"/>
                <a:cs typeface="Arial"/>
                <a:sym typeface="Arial"/>
                <a:hlinkClick r:id="rId4"/>
              </a:rPr>
              <a:t>http://www.taylorsapp.com/uncategorized/international-publishers-exhibition-special-promotion-plus-links-to-materials/</a:t>
            </a:r>
            <a:endParaRPr b="1" sz="2000">
              <a:solidFill>
                <a:srgbClr val="222222"/>
              </a:solidFill>
              <a:highlight>
                <a:srgbClr val="FFFFFF"/>
              </a:highlight>
              <a:latin typeface="Arial"/>
              <a:ea typeface="Arial"/>
              <a:cs typeface="Arial"/>
              <a:sym typeface="Arial"/>
            </a:endParaRPr>
          </a:p>
          <a:p>
            <a:pPr indent="0" lvl="0" marL="0" rtl="0" algn="l">
              <a:spcBef>
                <a:spcPts val="0"/>
              </a:spcBef>
              <a:spcAft>
                <a:spcPts val="0"/>
              </a:spcAft>
              <a:buNone/>
            </a:pPr>
            <a:r>
              <a:t/>
            </a:r>
            <a:endParaRPr b="1" sz="2000">
              <a:solidFill>
                <a:srgbClr val="222222"/>
              </a:solidFill>
              <a:highlight>
                <a:srgbClr val="FFFFFF"/>
              </a:highlight>
              <a:latin typeface="Arial"/>
              <a:ea typeface="Arial"/>
              <a:cs typeface="Arial"/>
              <a:sym typeface="Arial"/>
            </a:endParaRPr>
          </a:p>
          <a:p>
            <a:pPr indent="0" lvl="0" marL="0" rtl="0" algn="l">
              <a:spcBef>
                <a:spcPts val="0"/>
              </a:spcBef>
              <a:spcAft>
                <a:spcPts val="0"/>
              </a:spcAft>
              <a:buNone/>
            </a:pPr>
            <a:r>
              <a:rPr b="1" lang="en" sz="2000">
                <a:solidFill>
                  <a:srgbClr val="222222"/>
                </a:solidFill>
                <a:highlight>
                  <a:srgbClr val="FFFFFF"/>
                </a:highlight>
                <a:latin typeface="Arial"/>
                <a:ea typeface="Arial"/>
                <a:cs typeface="Arial"/>
                <a:sym typeface="Arial"/>
              </a:rPr>
              <a:t>Resource Pages - </a:t>
            </a:r>
            <a:r>
              <a:rPr b="1" lang="en" sz="2000" u="sng">
                <a:solidFill>
                  <a:schemeClr val="hlink"/>
                </a:solidFill>
                <a:highlight>
                  <a:srgbClr val="FFFFFF"/>
                </a:highlight>
                <a:latin typeface="Arial"/>
                <a:ea typeface="Arial"/>
                <a:cs typeface="Arial"/>
                <a:sym typeface="Arial"/>
                <a:hlinkClick r:id="rId5"/>
              </a:rPr>
              <a:t>http://www.taylorsapp.com/esl-links-and-resources/</a:t>
            </a:r>
            <a:endParaRPr b="1" sz="2000">
              <a:solidFill>
                <a:srgbClr val="222222"/>
              </a:solidFill>
              <a:highlight>
                <a:srgbClr val="FFFFFF"/>
              </a:highlight>
              <a:latin typeface="Arial"/>
              <a:ea typeface="Arial"/>
              <a:cs typeface="Arial"/>
              <a:sym typeface="Arial"/>
            </a:endParaRPr>
          </a:p>
          <a:p>
            <a:pPr indent="0" lvl="0" marL="0" rtl="0" algn="l">
              <a:spcBef>
                <a:spcPts val="0"/>
              </a:spcBef>
              <a:spcAft>
                <a:spcPts val="0"/>
              </a:spcAft>
              <a:buNone/>
            </a:pPr>
            <a:r>
              <a:rPr b="1" lang="en" sz="2000" u="sng">
                <a:solidFill>
                  <a:schemeClr val="hlink"/>
                </a:solidFill>
                <a:highlight>
                  <a:srgbClr val="FFFFFF"/>
                </a:highlight>
                <a:latin typeface="Arial"/>
                <a:ea typeface="Arial"/>
                <a:cs typeface="Arial"/>
                <a:sym typeface="Arial"/>
                <a:hlinkClick r:id="rId6"/>
              </a:rPr>
              <a:t>www.alphabetpublishing.com</a:t>
            </a:r>
            <a:endParaRPr b="1" sz="2000">
              <a:solidFill>
                <a:srgbClr val="222222"/>
              </a:solidFill>
              <a:highlight>
                <a:srgbClr val="FFFFFF"/>
              </a:highlight>
              <a:latin typeface="Arial"/>
              <a:ea typeface="Arial"/>
              <a:cs typeface="Arial"/>
              <a:sym typeface="Arial"/>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SzPct val="100000"/>
              <a:buNone/>
            </a:pPr>
            <a:r>
              <a:t/>
            </a:r>
            <a:endParaRPr/>
          </a:p>
          <a:p>
            <a:pPr indent="0" lvl="0" marL="0" rtl="0" algn="l">
              <a:lnSpc>
                <a:spcPct val="115000"/>
              </a:lnSpc>
              <a:spcBef>
                <a:spcPts val="1600"/>
              </a:spcBef>
              <a:spcAft>
                <a:spcPts val="0"/>
              </a:spcAft>
              <a:buSzPct val="100000"/>
              <a:buNone/>
            </a:pPr>
            <a:r>
              <a:t/>
            </a:r>
            <a:endParaRPr/>
          </a:p>
          <a:p>
            <a:pPr indent="0" lvl="0" marL="0" rtl="0" algn="l">
              <a:lnSpc>
                <a:spcPct val="115000"/>
              </a:lnSpc>
              <a:spcBef>
                <a:spcPts val="1600"/>
              </a:spcBef>
              <a:spcAft>
                <a:spcPts val="1600"/>
              </a:spcAft>
              <a:buSzPct val="100000"/>
              <a:buNone/>
            </a:pPr>
            <a:r>
              <a:t/>
            </a:r>
            <a:endParaRPr/>
          </a:p>
        </p:txBody>
      </p:sp>
      <p:sp>
        <p:nvSpPr>
          <p:cNvPr id="482" name="Google Shape;482;p56"/>
          <p:cNvSpPr txBox="1"/>
          <p:nvPr/>
        </p:nvSpPr>
        <p:spPr>
          <a:xfrm flipH="1">
            <a:off x="6534050" y="3314150"/>
            <a:ext cx="2488200" cy="1621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i="1" lang="en" sz="1150">
                <a:solidFill>
                  <a:srgbClr val="050505"/>
                </a:solidFill>
                <a:highlight>
                  <a:srgbClr val="FFFFFF"/>
                </a:highlight>
              </a:rPr>
              <a:t>Order today any book by Taylor Sapp, save 21% and book for FREE for the workshop "Using Creative Open-Ended Materials to Prompt Writing and Discussion" this Sunday!</a:t>
            </a:r>
            <a:endParaRPr b="1" i="1" sz="1000">
              <a:solidFill>
                <a:srgbClr val="222222"/>
              </a:solidFill>
              <a:highlight>
                <a:schemeClr val="dk1"/>
              </a:highlight>
            </a:endParaRPr>
          </a:p>
          <a:p>
            <a:pPr indent="0" lvl="0" marL="0" rtl="0" algn="ctr">
              <a:lnSpc>
                <a:spcPct val="115000"/>
              </a:lnSpc>
              <a:spcBef>
                <a:spcPts val="0"/>
              </a:spcBef>
              <a:spcAft>
                <a:spcPts val="0"/>
              </a:spcAft>
              <a:buNone/>
            </a:pPr>
            <a:r>
              <a:rPr b="1" i="1" lang="en" u="sng">
                <a:solidFill>
                  <a:srgbClr val="1155CC"/>
                </a:solidFill>
                <a:highlight>
                  <a:schemeClr val="dk1"/>
                </a:highlight>
                <a:hlinkClick r:id="rId7">
                  <a:extLst>
                    <a:ext uri="{A12FA001-AC4F-418D-AE19-62706E023703}">
                      <ahyp:hlinkClr val="tx"/>
                    </a:ext>
                  </a:extLst>
                </a:hlinkClick>
              </a:rPr>
              <a:t>www.des.org.gr</a:t>
            </a:r>
            <a:endParaRPr>
              <a:latin typeface="Calibri"/>
              <a:ea typeface="Calibri"/>
              <a:cs typeface="Calibri"/>
              <a:sym typeface="Calibri"/>
            </a:endParaRPr>
          </a:p>
        </p:txBody>
      </p:sp>
      <p:pic>
        <p:nvPicPr>
          <p:cNvPr id="483" name="Google Shape;483;p56"/>
          <p:cNvPicPr preferRelativeResize="0"/>
          <p:nvPr/>
        </p:nvPicPr>
        <p:blipFill>
          <a:blip r:embed="rId8">
            <a:alphaModFix/>
          </a:blip>
          <a:stretch>
            <a:fillRect/>
          </a:stretch>
        </p:blipFill>
        <p:spPr>
          <a:xfrm>
            <a:off x="2678150" y="3671377"/>
            <a:ext cx="2311776" cy="1411599"/>
          </a:xfrm>
          <a:prstGeom prst="rect">
            <a:avLst/>
          </a:prstGeom>
          <a:noFill/>
          <a:ln>
            <a:noFill/>
          </a:ln>
        </p:spPr>
      </p:pic>
      <p:pic>
        <p:nvPicPr>
          <p:cNvPr id="484" name="Google Shape;484;p56"/>
          <p:cNvPicPr preferRelativeResize="0"/>
          <p:nvPr/>
        </p:nvPicPr>
        <p:blipFill>
          <a:blip r:embed="rId9">
            <a:alphaModFix/>
          </a:blip>
          <a:stretch>
            <a:fillRect/>
          </a:stretch>
        </p:blipFill>
        <p:spPr>
          <a:xfrm>
            <a:off x="6480850" y="1906603"/>
            <a:ext cx="2541401" cy="13303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57"/>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3200"/>
              <a:buNone/>
            </a:pPr>
            <a:r>
              <a:rPr lang="en"/>
              <a:t>More Information - Q&amp;A </a:t>
            </a:r>
            <a:endParaRPr/>
          </a:p>
        </p:txBody>
      </p:sp>
      <p:sp>
        <p:nvSpPr>
          <p:cNvPr id="490" name="Google Shape;490;p57"/>
          <p:cNvSpPr txBox="1"/>
          <p:nvPr>
            <p:ph idx="1" type="body"/>
          </p:nvPr>
        </p:nvSpPr>
        <p:spPr>
          <a:xfrm>
            <a:off x="471900" y="1919075"/>
            <a:ext cx="3065700" cy="2710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b="1" lang="en"/>
              <a:t>All Materials </a:t>
            </a:r>
            <a:r>
              <a:rPr b="1" lang="en"/>
              <a:t>Available at: </a:t>
            </a:r>
            <a:endParaRPr/>
          </a:p>
          <a:p>
            <a:pPr indent="-311150" lvl="0" marL="457200" rtl="0" algn="l">
              <a:spcBef>
                <a:spcPts val="160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Alphabet Publishing </a:t>
            </a:r>
            <a:endParaRPr sz="1300">
              <a:solidFill>
                <a:srgbClr val="233A44"/>
              </a:solidFill>
              <a:latin typeface="Calibri"/>
              <a:ea typeface="Calibri"/>
              <a:cs typeface="Calibri"/>
              <a:sym typeface="Calibri"/>
            </a:endParaRPr>
          </a:p>
          <a:p>
            <a:pPr indent="-311150" lvl="0" marL="457200" rtl="0" algn="l">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Amazon.com </a:t>
            </a:r>
            <a:endParaRPr sz="1300">
              <a:solidFill>
                <a:srgbClr val="233A44"/>
              </a:solidFill>
              <a:latin typeface="Calibri"/>
              <a:ea typeface="Calibri"/>
              <a:cs typeface="Calibri"/>
              <a:sym typeface="Calibri"/>
            </a:endParaRPr>
          </a:p>
          <a:p>
            <a:pPr indent="-311150" lvl="0" marL="457200" rtl="0" algn="l">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Barnes &amp; Noble</a:t>
            </a:r>
            <a:endParaRPr sz="1300">
              <a:solidFill>
                <a:srgbClr val="233A44"/>
              </a:solidFill>
              <a:latin typeface="Calibri"/>
              <a:ea typeface="Calibri"/>
              <a:cs typeface="Calibri"/>
              <a:sym typeface="Calibri"/>
            </a:endParaRPr>
          </a:p>
          <a:p>
            <a:pPr indent="-311150" lvl="0" marL="457200" rtl="0" algn="l">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Teachers Pay Teachers</a:t>
            </a:r>
            <a:endParaRPr sz="1300">
              <a:solidFill>
                <a:srgbClr val="233A44"/>
              </a:solidFill>
              <a:latin typeface="Calibri"/>
              <a:ea typeface="Calibri"/>
              <a:cs typeface="Calibri"/>
              <a:sym typeface="Calibri"/>
            </a:endParaRPr>
          </a:p>
          <a:p>
            <a:pPr indent="-311150" lvl="0" marL="457200" rtl="0" algn="l">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Other online retailers</a:t>
            </a:r>
            <a:endParaRPr/>
          </a:p>
          <a:p>
            <a:pPr indent="0" lvl="0" marL="0" rtl="0" algn="l">
              <a:lnSpc>
                <a:spcPct val="115000"/>
              </a:lnSpc>
              <a:spcBef>
                <a:spcPts val="1600"/>
              </a:spcBef>
              <a:spcAft>
                <a:spcPts val="1600"/>
              </a:spcAft>
              <a:buSzPts val="1400"/>
              <a:buNone/>
            </a:pPr>
            <a:r>
              <a:t/>
            </a:r>
            <a:endParaRPr b="1" sz="2400"/>
          </a:p>
        </p:txBody>
      </p:sp>
      <p:sp>
        <p:nvSpPr>
          <p:cNvPr id="491" name="Google Shape;491;p57"/>
          <p:cNvSpPr txBox="1"/>
          <p:nvPr>
            <p:ph idx="2" type="body"/>
          </p:nvPr>
        </p:nvSpPr>
        <p:spPr>
          <a:xfrm>
            <a:off x="3579925" y="1919075"/>
            <a:ext cx="5114100" cy="29697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400"/>
              <a:buNone/>
            </a:pPr>
            <a:r>
              <a:rPr b="1" lang="en"/>
              <a:t>Follow for More Upcoming Projects:</a:t>
            </a:r>
            <a:endParaRPr b="1"/>
          </a:p>
          <a:p>
            <a:pPr indent="0" lvl="0" marL="0" rtl="0" algn="ctr">
              <a:lnSpc>
                <a:spcPct val="115000"/>
              </a:lnSpc>
              <a:spcBef>
                <a:spcPts val="1600"/>
              </a:spcBef>
              <a:spcAft>
                <a:spcPts val="0"/>
              </a:spcAft>
              <a:buSzPts val="1400"/>
              <a:buNone/>
            </a:pPr>
            <a:r>
              <a:rPr b="1" lang="en"/>
              <a:t>Alphabet Publishing: Instagram: </a:t>
            </a:r>
            <a:r>
              <a:rPr lang="en" sz="2550" u="sng">
                <a:solidFill>
                  <a:schemeClr val="hlink"/>
                </a:solidFill>
                <a:hlinkClick r:id="rId3"/>
              </a:rPr>
              <a:t>https://www.instagram.com/alphabet.publishing/</a:t>
            </a:r>
            <a:endParaRPr sz="2550"/>
          </a:p>
          <a:p>
            <a:pPr indent="0" lvl="0" marL="0" rtl="0" algn="l">
              <a:lnSpc>
                <a:spcPct val="115000"/>
              </a:lnSpc>
              <a:spcBef>
                <a:spcPts val="1600"/>
              </a:spcBef>
              <a:spcAft>
                <a:spcPts val="0"/>
              </a:spcAft>
              <a:buSzPts val="1400"/>
              <a:buNone/>
            </a:pPr>
            <a:r>
              <a:rPr b="1" lang="en"/>
              <a:t>Official Website: </a:t>
            </a:r>
            <a:r>
              <a:rPr b="1" lang="en" sz="2300" u="sng">
                <a:solidFill>
                  <a:schemeClr val="hlink"/>
                </a:solidFill>
                <a:hlinkClick r:id="rId4"/>
              </a:rPr>
              <a:t>www.taylorsapp.com</a:t>
            </a:r>
            <a:endParaRPr b="1" sz="2300"/>
          </a:p>
          <a:p>
            <a:pPr indent="0" lvl="0" marL="0" rtl="0" algn="l">
              <a:lnSpc>
                <a:spcPct val="115000"/>
              </a:lnSpc>
              <a:spcBef>
                <a:spcPts val="1600"/>
              </a:spcBef>
              <a:spcAft>
                <a:spcPts val="0"/>
              </a:spcAft>
              <a:buSzPts val="1400"/>
              <a:buNone/>
            </a:pPr>
            <a:r>
              <a:rPr lang="en"/>
              <a:t>Twitter: </a:t>
            </a:r>
            <a:r>
              <a:rPr b="1" lang="en" sz="1800"/>
              <a:t>@TaylorSapp6 </a:t>
            </a:r>
            <a:endParaRPr b="1" sz="1800"/>
          </a:p>
          <a:p>
            <a:pPr indent="0" lvl="0" marL="0" rtl="0" algn="l">
              <a:lnSpc>
                <a:spcPct val="115000"/>
              </a:lnSpc>
              <a:spcBef>
                <a:spcPts val="1600"/>
              </a:spcBef>
              <a:spcAft>
                <a:spcPts val="1600"/>
              </a:spcAft>
              <a:buSzPts val="1400"/>
              <a:buNone/>
            </a:pPr>
            <a:r>
              <a:rPr lang="en"/>
              <a:t>Instagram: </a:t>
            </a:r>
            <a:r>
              <a:rPr lang="en" u="sng">
                <a:solidFill>
                  <a:schemeClr val="hlink"/>
                </a:solidFill>
                <a:hlinkClick r:id="rId5"/>
              </a:rPr>
              <a:t>Takoyaki524</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58"/>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References </a:t>
            </a:r>
            <a:endParaRPr/>
          </a:p>
        </p:txBody>
      </p:sp>
      <p:sp>
        <p:nvSpPr>
          <p:cNvPr id="497" name="Google Shape;497;p58"/>
          <p:cNvSpPr txBox="1"/>
          <p:nvPr/>
        </p:nvSpPr>
        <p:spPr>
          <a:xfrm>
            <a:off x="0" y="619050"/>
            <a:ext cx="9144000" cy="5106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latin typeface="Times New Roman"/>
                <a:ea typeface="Times New Roman"/>
                <a:cs typeface="Times New Roman"/>
                <a:sym typeface="Times New Roman"/>
              </a:rPr>
              <a:t>Book review: Stories Without End. (2018, October 14). Retrieved from https://eltplanning.com/2018/10/14/book-review-stories-without-end/</a:t>
            </a:r>
            <a:endParaRPr sz="1200">
              <a:solidFill>
                <a:schemeClr val="lt2"/>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Bright Education. (2015, June 29). Why are open-ended questions important? Retrieved from </a:t>
            </a:r>
            <a:r>
              <a:rPr lang="en" sz="1200" u="sng">
                <a:solidFill>
                  <a:srgbClr val="3D4594"/>
                </a:solidFill>
                <a:latin typeface="Times New Roman"/>
                <a:ea typeface="Times New Roman"/>
                <a:cs typeface="Times New Roman"/>
                <a:sym typeface="Times New Roman"/>
                <a:hlinkClick r:id="rId3">
                  <a:extLst>
                    <a:ext uri="{A12FA001-AC4F-418D-AE19-62706E023703}">
                      <ahyp:hlinkClr val="tx"/>
                    </a:ext>
                  </a:extLst>
                </a:hlinkClick>
              </a:rPr>
              <a:t>https://brighted.funeducation.com/News/Common-Core-State-Standards-News/why-are-open-ended-questions-important</a:t>
            </a:r>
            <a:endParaRPr sz="1200">
              <a:highlight>
                <a:schemeClr val="lt1"/>
              </a:highlight>
              <a:latin typeface="Times New Roman"/>
              <a:ea typeface="Times New Roman"/>
              <a:cs typeface="Times New Roman"/>
              <a:sym typeface="Times New Roman"/>
            </a:endParaRPr>
          </a:p>
          <a:p>
            <a:pPr indent="0" lvl="0" marL="0" rtl="0" algn="l">
              <a:lnSpc>
                <a:spcPct val="115000"/>
              </a:lnSpc>
              <a:spcBef>
                <a:spcPts val="1600"/>
              </a:spcBef>
              <a:spcAft>
                <a:spcPts val="0"/>
              </a:spcAft>
              <a:buNone/>
            </a:pPr>
            <a:r>
              <a:rPr lang="en" sz="1200">
                <a:highlight>
                  <a:schemeClr val="lt1"/>
                </a:highlight>
                <a:latin typeface="Times New Roman"/>
                <a:ea typeface="Times New Roman"/>
                <a:cs typeface="Times New Roman"/>
                <a:sym typeface="Times New Roman"/>
              </a:rPr>
              <a:t>Doyle, A. (2014, November 26). Why Employers Value Critical Thinking. Retrieved from </a:t>
            </a:r>
            <a:r>
              <a:rPr lang="en" sz="1200" u="sng">
                <a:solidFill>
                  <a:srgbClr val="3D4594"/>
                </a:solidFill>
                <a:highlight>
                  <a:schemeClr val="lt1"/>
                </a:highlight>
                <a:latin typeface="Times New Roman"/>
                <a:ea typeface="Times New Roman"/>
                <a:cs typeface="Times New Roman"/>
                <a:sym typeface="Times New Roman"/>
                <a:hlinkClick r:id="rId4">
                  <a:extLst>
                    <a:ext uri="{A12FA001-AC4F-418D-AE19-62706E023703}">
                      <ahyp:hlinkClr val="tx"/>
                    </a:ext>
                  </a:extLst>
                </a:hlinkClick>
              </a:rPr>
              <a:t>https://www.thebalancecareers.com/critical-thinking-definition-with-examples-206374</a:t>
            </a:r>
            <a:endParaRPr sz="1200">
              <a:solidFill>
                <a:schemeClr val="lt2"/>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Labracio, L. (2016, April 14). </a:t>
            </a:r>
            <a:r>
              <a:rPr i="1" lang="en" sz="1200">
                <a:latin typeface="Times New Roman"/>
                <a:ea typeface="Times New Roman"/>
                <a:cs typeface="Times New Roman"/>
                <a:sym typeface="Times New Roman"/>
              </a:rPr>
              <a:t>5 tips to improve your critical thinking (in TED-Ed GIFs)</a:t>
            </a:r>
            <a:r>
              <a:rPr lang="en" sz="1200">
                <a:latin typeface="Times New Roman"/>
                <a:ea typeface="Times New Roman"/>
                <a:cs typeface="Times New Roman"/>
                <a:sym typeface="Times New Roman"/>
              </a:rPr>
              <a:t> [Video file]. Retrieved from </a:t>
            </a:r>
            <a:r>
              <a:rPr lang="en" sz="1200" u="sng">
                <a:solidFill>
                  <a:schemeClr val="accent5"/>
                </a:solidFill>
                <a:latin typeface="Times New Roman"/>
                <a:ea typeface="Times New Roman"/>
                <a:cs typeface="Times New Roman"/>
                <a:sym typeface="Times New Roman"/>
                <a:hlinkClick r:id="rId5">
                  <a:extLst>
                    <a:ext uri="{A12FA001-AC4F-418D-AE19-62706E023703}">
                      <ahyp:hlinkClr val="tx"/>
                    </a:ext>
                  </a:extLst>
                </a:hlinkClick>
              </a:rPr>
              <a:t>https://blog.ed.ted.com/2016/04/14/5-tips-to-improve-your-critical-thinking-in-ted-ed-gifs/</a:t>
            </a:r>
            <a:endParaRPr sz="1200">
              <a:solidFill>
                <a:schemeClr val="lt2"/>
              </a:solidFill>
              <a:latin typeface="Times New Roman"/>
              <a:ea typeface="Times New Roman"/>
              <a:cs typeface="Times New Roman"/>
              <a:sym typeface="Times New Roman"/>
            </a:endParaRPr>
          </a:p>
          <a:p>
            <a:pPr indent="0" lvl="0" marL="0" rtl="0" algn="l">
              <a:lnSpc>
                <a:spcPct val="115000"/>
              </a:lnSpc>
              <a:spcBef>
                <a:spcPts val="1600"/>
              </a:spcBef>
              <a:spcAft>
                <a:spcPts val="0"/>
              </a:spcAft>
              <a:buNone/>
            </a:pPr>
            <a:r>
              <a:rPr lang="en" sz="1200">
                <a:solidFill>
                  <a:schemeClr val="lt2"/>
                </a:solidFill>
                <a:latin typeface="Times New Roman"/>
                <a:ea typeface="Times New Roman"/>
                <a:cs typeface="Times New Roman"/>
                <a:sym typeface="Times New Roman"/>
              </a:rPr>
              <a:t>Mar, R. A., &amp; Rain, M. (2015). Narrative fiction and expository nonfiction differentially predict verbal ability. Scientific Studies of Reading, 19, 419-433. </a:t>
            </a:r>
            <a:endParaRPr sz="1200">
              <a:solidFill>
                <a:schemeClr val="lt2"/>
              </a:solidFill>
              <a:latin typeface="Times New Roman"/>
              <a:ea typeface="Times New Roman"/>
              <a:cs typeface="Times New Roman"/>
              <a:sym typeface="Times New Roman"/>
            </a:endParaRPr>
          </a:p>
          <a:p>
            <a:pPr indent="0" lvl="0" marL="0" rtl="0" algn="l">
              <a:lnSpc>
                <a:spcPct val="115000"/>
              </a:lnSpc>
              <a:spcBef>
                <a:spcPts val="1600"/>
              </a:spcBef>
              <a:spcAft>
                <a:spcPts val="0"/>
              </a:spcAft>
              <a:buNone/>
            </a:pPr>
            <a:r>
              <a:rPr lang="en" sz="1200">
                <a:solidFill>
                  <a:schemeClr val="lt2"/>
                </a:solidFill>
                <a:latin typeface="Times New Roman"/>
                <a:ea typeface="Times New Roman"/>
                <a:cs typeface="Times New Roman"/>
                <a:sym typeface="Times New Roman"/>
              </a:rPr>
              <a:t>Pierce, D. (2018, January 1). What Is The Relationship Between Reading And Writing? It's Linear -. Retrieved from </a:t>
            </a:r>
            <a:r>
              <a:rPr lang="en" sz="1200" u="sng">
                <a:solidFill>
                  <a:schemeClr val="accent5"/>
                </a:solidFill>
                <a:latin typeface="Times New Roman"/>
                <a:ea typeface="Times New Roman"/>
                <a:cs typeface="Times New Roman"/>
                <a:sym typeface="Times New Roman"/>
                <a:hlinkClick r:id="rId6">
                  <a:extLst>
                    <a:ext uri="{A12FA001-AC4F-418D-AE19-62706E023703}">
                      <ahyp:hlinkClr val="tx"/>
                    </a:ext>
                  </a:extLst>
                </a:hlinkClick>
              </a:rPr>
              <a:t>https://www.teachthought.com/literacy/relationship-between-reading-writing/</a:t>
            </a:r>
            <a:endParaRPr sz="1200">
              <a:solidFill>
                <a:srgbClr val="6B6B6B"/>
              </a:solidFill>
              <a:highlight>
                <a:schemeClr val="lt1"/>
              </a:highlight>
              <a:latin typeface="Times New Roman"/>
              <a:ea typeface="Times New Roman"/>
              <a:cs typeface="Times New Roman"/>
              <a:sym typeface="Times New Roman"/>
            </a:endParaRPr>
          </a:p>
          <a:p>
            <a:pPr indent="0" lvl="0" marL="0" rtl="0" algn="l">
              <a:spcBef>
                <a:spcPts val="0"/>
              </a:spcBef>
              <a:spcAft>
                <a:spcPts val="0"/>
              </a:spcAft>
              <a:buNone/>
            </a:pPr>
            <a:r>
              <a:t/>
            </a:r>
            <a:endParaRPr sz="1200">
              <a:highlight>
                <a:schemeClr val="lt1"/>
              </a:highlight>
              <a:latin typeface="Times New Roman"/>
              <a:ea typeface="Times New Roman"/>
              <a:cs typeface="Times New Roman"/>
              <a:sym typeface="Times New Roman"/>
            </a:endParaRPr>
          </a:p>
          <a:p>
            <a:pPr indent="0" lvl="0" marL="0" rtl="0" algn="l">
              <a:spcBef>
                <a:spcPts val="0"/>
              </a:spcBef>
              <a:spcAft>
                <a:spcPts val="0"/>
              </a:spcAft>
              <a:buNone/>
            </a:pPr>
            <a:r>
              <a:rPr lang="en" sz="1200">
                <a:highlight>
                  <a:schemeClr val="lt1"/>
                </a:highlight>
                <a:latin typeface="Times New Roman"/>
                <a:ea typeface="Times New Roman"/>
                <a:cs typeface="Times New Roman"/>
                <a:sym typeface="Times New Roman"/>
              </a:rPr>
              <a:t>St. Johns-Ravenscout. (2016, January 11). 12 Ways Debating Will Help You for the Rest of Your Life. Retrieved from </a:t>
            </a:r>
            <a:r>
              <a:rPr lang="en" sz="1200" u="sng">
                <a:solidFill>
                  <a:srgbClr val="3D4594"/>
                </a:solidFill>
                <a:highlight>
                  <a:schemeClr val="lt1"/>
                </a:highlight>
                <a:latin typeface="Times New Roman"/>
                <a:ea typeface="Times New Roman"/>
                <a:cs typeface="Times New Roman"/>
                <a:sym typeface="Times New Roman"/>
                <a:hlinkClick r:id="rId7">
                  <a:extLst>
                    <a:ext uri="{A12FA001-AC4F-418D-AE19-62706E023703}">
                      <ahyp:hlinkClr val="tx"/>
                    </a:ext>
                  </a:extLst>
                </a:hlinkClick>
              </a:rPr>
              <a:t>https://www.studyinternational.com/news/12-ways-debating-will-help-you-for-the-rest-of-your-life/</a:t>
            </a:r>
            <a:endParaRPr sz="1200">
              <a:solidFill>
                <a:srgbClr val="6B6B6B"/>
              </a:solidFill>
              <a:highlight>
                <a:schemeClr val="lt1"/>
              </a:highlight>
              <a:latin typeface="Times New Roman"/>
              <a:ea typeface="Times New Roman"/>
              <a:cs typeface="Times New Roman"/>
              <a:sym typeface="Times New Roman"/>
            </a:endParaRPr>
          </a:p>
          <a:p>
            <a:pPr indent="0" lvl="0" marL="0" rtl="0" algn="ctr">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highlight>
                <a:schemeClr val="lt1"/>
              </a:highlight>
              <a:latin typeface="Times New Roman"/>
              <a:ea typeface="Times New Roman"/>
              <a:cs typeface="Times New Roman"/>
              <a:sym typeface="Times New Roman"/>
            </a:endParaRPr>
          </a:p>
          <a:p>
            <a:pPr indent="0" lvl="0" marL="0" rtl="0" algn="l">
              <a:spcBef>
                <a:spcPts val="1600"/>
              </a:spcBef>
              <a:spcAft>
                <a:spcPts val="0"/>
              </a:spcAft>
              <a:buClr>
                <a:srgbClr val="000000"/>
              </a:buClr>
              <a:buSzPts val="1400"/>
              <a:buFont typeface="Arial"/>
              <a:buNone/>
            </a:pPr>
            <a:r>
              <a:t/>
            </a:r>
            <a:endParaRPr sz="1200">
              <a:latin typeface="Times New Roman"/>
              <a:ea typeface="Times New Roman"/>
              <a:cs typeface="Times New Roman"/>
              <a:sym typeface="Times New Roman"/>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59"/>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References 2 </a:t>
            </a:r>
            <a:endParaRPr/>
          </a:p>
        </p:txBody>
      </p:sp>
      <p:sp>
        <p:nvSpPr>
          <p:cNvPr id="503" name="Google Shape;503;p59"/>
          <p:cNvSpPr txBox="1"/>
          <p:nvPr/>
        </p:nvSpPr>
        <p:spPr>
          <a:xfrm>
            <a:off x="0" y="953125"/>
            <a:ext cx="9144000" cy="4851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200">
              <a:highlight>
                <a:schemeClr val="lt1"/>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highlight>
                  <a:schemeClr val="lt1"/>
                </a:highlight>
                <a:latin typeface="Times New Roman"/>
                <a:ea typeface="Times New Roman"/>
                <a:cs typeface="Times New Roman"/>
                <a:sym typeface="Times New Roman"/>
              </a:rPr>
              <a:t>Seiter, C. (2015, October 20). The Surprising Power of Reading Fiction: 9 Ways it Make Us Happier and More Creative. Retrieved from </a:t>
            </a:r>
            <a:r>
              <a:rPr lang="en" sz="1200" u="sng">
                <a:solidFill>
                  <a:schemeClr val="accent5"/>
                </a:solidFill>
                <a:highlight>
                  <a:schemeClr val="lt1"/>
                </a:highlight>
                <a:latin typeface="Times New Roman"/>
                <a:ea typeface="Times New Roman"/>
                <a:cs typeface="Times New Roman"/>
                <a:sym typeface="Times New Roman"/>
                <a:hlinkClick r:id="rId3">
                  <a:extLst>
                    <a:ext uri="{A12FA001-AC4F-418D-AE19-62706E023703}">
                      <ahyp:hlinkClr val="tx"/>
                    </a:ext>
                  </a:extLst>
                </a:hlinkClick>
              </a:rPr>
              <a:t>https://open.buffer.com/reading-fiction/</a:t>
            </a:r>
            <a:endParaRPr sz="1200">
              <a:highlight>
                <a:schemeClr val="lt1"/>
              </a:highlight>
              <a:latin typeface="Times New Roman"/>
              <a:ea typeface="Times New Roman"/>
              <a:cs typeface="Times New Roman"/>
              <a:sym typeface="Times New Roman"/>
            </a:endParaRPr>
          </a:p>
          <a:p>
            <a:pPr indent="0" lvl="0" marL="0" rtl="0" algn="l">
              <a:spcBef>
                <a:spcPts val="1600"/>
              </a:spcBef>
              <a:spcAft>
                <a:spcPts val="0"/>
              </a:spcAft>
              <a:buNone/>
            </a:pPr>
            <a:r>
              <a:rPr lang="en" sz="1200">
                <a:solidFill>
                  <a:schemeClr val="lt2"/>
                </a:solidFill>
                <a:latin typeface="Times New Roman"/>
                <a:ea typeface="Times New Roman"/>
                <a:cs typeface="Times New Roman"/>
                <a:sym typeface="Times New Roman"/>
              </a:rPr>
              <a:t>Stanovich, K. E., West, R. F., &amp; Harrison, M. R. (1995). Knowledge growth and maintenance across the life span: The role of print exposure. Developmental Psychology, 31, 811-826.</a:t>
            </a:r>
            <a:endParaRPr sz="1200">
              <a:solidFill>
                <a:schemeClr val="lt2"/>
              </a:solidFill>
              <a:latin typeface="Times New Roman"/>
              <a:ea typeface="Times New Roman"/>
              <a:cs typeface="Times New Roman"/>
              <a:sym typeface="Times New Roman"/>
            </a:endParaRPr>
          </a:p>
          <a:p>
            <a:pPr indent="0" lvl="0" marL="0" rtl="0" algn="l">
              <a:spcBef>
                <a:spcPts val="1600"/>
              </a:spcBef>
              <a:spcAft>
                <a:spcPts val="0"/>
              </a:spcAft>
              <a:buNone/>
            </a:pPr>
            <a:r>
              <a:t/>
            </a:r>
            <a:endParaRPr sz="1200">
              <a:solidFill>
                <a:schemeClr val="lt2"/>
              </a:solidFill>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Trujillo-Jenks, L. (2014, February 21). Guiding Students to Think Critically Using Case Studies. Retrieved from https://www.facultyfocus.com/articles/effective-teaching-strategies/guiding-students-think-critically-using-case-studies/</a:t>
            </a:r>
            <a:endParaRPr sz="1200">
              <a:solidFill>
                <a:schemeClr val="lt2"/>
              </a:solidFill>
              <a:latin typeface="Times New Roman"/>
              <a:ea typeface="Times New Roman"/>
              <a:cs typeface="Times New Roman"/>
              <a:sym typeface="Times New Roman"/>
            </a:endParaRPr>
          </a:p>
          <a:p>
            <a:pPr indent="0" lvl="0" marL="0" rtl="0" algn="l">
              <a:spcBef>
                <a:spcPts val="1600"/>
              </a:spcBef>
              <a:spcAft>
                <a:spcPts val="0"/>
              </a:spcAft>
              <a:buNone/>
            </a:pPr>
            <a:r>
              <a:rPr lang="en" sz="1200" u="sng">
                <a:solidFill>
                  <a:schemeClr val="accent5"/>
                </a:solidFill>
                <a:hlinkClick r:id="rId4">
                  <a:extLst>
                    <a:ext uri="{A12FA001-AC4F-418D-AE19-62706E023703}">
                      <ahyp:hlinkClr val="tx"/>
                    </a:ext>
                  </a:extLst>
                </a:hlinkClick>
              </a:rPr>
              <a:t>Wang, A. Y. (2012). Exploring the relationship of creative thinking to reading and writing. </a:t>
            </a:r>
            <a:r>
              <a:rPr i="1" lang="en" sz="1200" u="sng">
                <a:solidFill>
                  <a:schemeClr val="accent5"/>
                </a:solidFill>
                <a:hlinkClick r:id="rId5">
                  <a:extLst>
                    <a:ext uri="{A12FA001-AC4F-418D-AE19-62706E023703}">
                      <ahyp:hlinkClr val="tx"/>
                    </a:ext>
                  </a:extLst>
                </a:hlinkClick>
              </a:rPr>
              <a:t>Thinking Skills and Creativity</a:t>
            </a:r>
            <a:r>
              <a:rPr lang="en" sz="1200" u="sng">
                <a:solidFill>
                  <a:schemeClr val="accent5"/>
                </a:solidFill>
                <a:hlinkClick r:id="rId6">
                  <a:extLst>
                    <a:ext uri="{A12FA001-AC4F-418D-AE19-62706E023703}">
                      <ahyp:hlinkClr val="tx"/>
                    </a:ext>
                  </a:extLst>
                </a:hlinkClick>
              </a:rPr>
              <a:t>, </a:t>
            </a:r>
            <a:r>
              <a:rPr i="1" lang="en" sz="1200" u="sng">
                <a:solidFill>
                  <a:schemeClr val="accent5"/>
                </a:solidFill>
                <a:hlinkClick r:id="rId7">
                  <a:extLst>
                    <a:ext uri="{A12FA001-AC4F-418D-AE19-62706E023703}">
                      <ahyp:hlinkClr val="tx"/>
                    </a:ext>
                  </a:extLst>
                </a:hlinkClick>
              </a:rPr>
              <a:t>7</a:t>
            </a:r>
            <a:r>
              <a:rPr lang="en" sz="1200" u="sng">
                <a:solidFill>
                  <a:schemeClr val="accent5"/>
                </a:solidFill>
                <a:hlinkClick r:id="rId8">
                  <a:extLst>
                    <a:ext uri="{A12FA001-AC4F-418D-AE19-62706E023703}">
                      <ahyp:hlinkClr val="tx"/>
                    </a:ext>
                  </a:extLst>
                </a:hlinkClick>
              </a:rPr>
              <a:t>(1), 38-47. doi:10.1016/j.tsc.2011.09.001</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1600"/>
              </a:spcBef>
              <a:spcAft>
                <a:spcPts val="0"/>
              </a:spcAft>
              <a:buNone/>
            </a:pPr>
            <a:r>
              <a:t/>
            </a:r>
            <a:endParaRPr sz="1200">
              <a:solidFill>
                <a:srgbClr val="6B6B6B"/>
              </a:solidFill>
              <a:highlight>
                <a:schemeClr val="lt1"/>
              </a:highlight>
              <a:latin typeface="Times New Roman"/>
              <a:ea typeface="Times New Roman"/>
              <a:cs typeface="Times New Roman"/>
              <a:sym typeface="Times New Roman"/>
            </a:endParaRPr>
          </a:p>
          <a:p>
            <a:pPr indent="0" lvl="0" marL="0" rtl="0" algn="l">
              <a:spcBef>
                <a:spcPts val="1600"/>
              </a:spcBef>
              <a:spcAft>
                <a:spcPts val="0"/>
              </a:spcAft>
              <a:buNone/>
            </a:pPr>
            <a:r>
              <a:t/>
            </a:r>
            <a:endParaRPr sz="1200">
              <a:latin typeface="Times New Roman"/>
              <a:ea typeface="Times New Roman"/>
              <a:cs typeface="Times New Roman"/>
              <a:sym typeface="Times New Roman"/>
            </a:endParaRPr>
          </a:p>
          <a:p>
            <a:pPr indent="0" lvl="0" marL="0" rtl="0" algn="ctr">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highlight>
                <a:schemeClr val="lt1"/>
              </a:highlight>
              <a:latin typeface="Times New Roman"/>
              <a:ea typeface="Times New Roman"/>
              <a:cs typeface="Times New Roman"/>
              <a:sym typeface="Times New Roman"/>
            </a:endParaRPr>
          </a:p>
          <a:p>
            <a:pPr indent="0" lvl="0" marL="0" rtl="0" algn="l">
              <a:spcBef>
                <a:spcPts val="1600"/>
              </a:spcBef>
              <a:spcAft>
                <a:spcPts val="0"/>
              </a:spcAft>
              <a:buNone/>
            </a:pPr>
            <a:r>
              <a:t/>
            </a:r>
            <a:endParaRPr sz="1200">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7"/>
          <p:cNvSpPr txBox="1"/>
          <p:nvPr>
            <p:ph type="title"/>
          </p:nvPr>
        </p:nvSpPr>
        <p:spPr>
          <a:xfrm>
            <a:off x="226075" y="357800"/>
            <a:ext cx="2808000" cy="5373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15000"/>
              </a:lnSpc>
              <a:spcBef>
                <a:spcPts val="0"/>
              </a:spcBef>
              <a:spcAft>
                <a:spcPts val="1600"/>
              </a:spcAft>
              <a:buSzPct val="100000"/>
              <a:buNone/>
            </a:pPr>
            <a:r>
              <a:rPr lang="en"/>
              <a:t>2. Methodology</a:t>
            </a:r>
            <a:endParaRPr/>
          </a:p>
        </p:txBody>
      </p:sp>
      <p:sp>
        <p:nvSpPr>
          <p:cNvPr id="102" name="Google Shape;102;p17"/>
          <p:cNvSpPr txBox="1"/>
          <p:nvPr>
            <p:ph idx="1" type="body"/>
          </p:nvPr>
        </p:nvSpPr>
        <p:spPr>
          <a:xfrm>
            <a:off x="161700" y="1029875"/>
            <a:ext cx="2808000" cy="3070800"/>
          </a:xfrm>
          <a:prstGeom prst="rect">
            <a:avLst/>
          </a:prstGeom>
          <a:noFill/>
          <a:ln>
            <a:noFill/>
          </a:ln>
        </p:spPr>
        <p:txBody>
          <a:bodyPr anchorCtr="0" anchor="t" bIns="91425" lIns="91425" spcFirstLastPara="1" rIns="91425" wrap="square" tIns="91425">
            <a:normAutofit/>
          </a:bodyPr>
          <a:lstStyle/>
          <a:p>
            <a:pPr indent="-317500" lvl="0" marL="457200" rtl="0" algn="l">
              <a:lnSpc>
                <a:spcPct val="115000"/>
              </a:lnSpc>
              <a:spcBef>
                <a:spcPts val="0"/>
              </a:spcBef>
              <a:spcAft>
                <a:spcPts val="0"/>
              </a:spcAft>
              <a:buSzPts val="1400"/>
              <a:buChar char="●"/>
            </a:pPr>
            <a:r>
              <a:rPr lang="en" sz="1400"/>
              <a:t>How Can Schools Produce Better Readers? </a:t>
            </a:r>
            <a:endParaRPr sz="1400"/>
          </a:p>
          <a:p>
            <a:pPr indent="-317500" lvl="1" marL="914400" rtl="0" algn="l">
              <a:lnSpc>
                <a:spcPct val="115000"/>
              </a:lnSpc>
              <a:spcBef>
                <a:spcPts val="0"/>
              </a:spcBef>
              <a:spcAft>
                <a:spcPts val="0"/>
              </a:spcAft>
              <a:buSzPts val="1400"/>
              <a:buChar char="○"/>
            </a:pPr>
            <a:r>
              <a:rPr lang="en" sz="1400"/>
              <a:t>Write Twice As Much With 1/2 The Rules!</a:t>
            </a:r>
            <a:endParaRPr sz="1400"/>
          </a:p>
          <a:p>
            <a:pPr indent="-317500" lvl="1" marL="914400" rtl="0" algn="l">
              <a:lnSpc>
                <a:spcPct val="115000"/>
              </a:lnSpc>
              <a:spcBef>
                <a:spcPts val="0"/>
              </a:spcBef>
              <a:spcAft>
                <a:spcPts val="0"/>
              </a:spcAft>
              <a:buSzPts val="1400"/>
              <a:buChar char="○"/>
            </a:pPr>
            <a:r>
              <a:rPr b="1" lang="en" sz="1100">
                <a:solidFill>
                  <a:srgbClr val="505050"/>
                </a:solidFill>
                <a:latin typeface="Arial"/>
                <a:ea typeface="Arial"/>
                <a:cs typeface="Arial"/>
                <a:sym typeface="Arial"/>
              </a:rPr>
              <a:t>“Habitual reading and writing have a positive relationship with creative thinking, especially the ability of elaboration” (Wang, 2012).</a:t>
            </a:r>
            <a:endParaRPr sz="1400"/>
          </a:p>
        </p:txBody>
      </p:sp>
      <p:pic>
        <p:nvPicPr>
          <p:cNvPr id="103" name="Google Shape;103;p17"/>
          <p:cNvPicPr preferRelativeResize="0"/>
          <p:nvPr/>
        </p:nvPicPr>
        <p:blipFill rotWithShape="1">
          <a:blip r:embed="rId3">
            <a:alphaModFix/>
          </a:blip>
          <a:srcRect b="0" l="0" r="0" t="0"/>
          <a:stretch/>
        </p:blipFill>
        <p:spPr>
          <a:xfrm>
            <a:off x="4339475" y="134925"/>
            <a:ext cx="3674674" cy="2756000"/>
          </a:xfrm>
          <a:prstGeom prst="rect">
            <a:avLst/>
          </a:prstGeom>
          <a:noFill/>
          <a:ln>
            <a:noFill/>
          </a:ln>
        </p:spPr>
      </p:pic>
      <p:sp>
        <p:nvSpPr>
          <p:cNvPr id="104" name="Google Shape;104;p17"/>
          <p:cNvSpPr txBox="1"/>
          <p:nvPr/>
        </p:nvSpPr>
        <p:spPr>
          <a:xfrm>
            <a:off x="4548975" y="2734025"/>
            <a:ext cx="2862900" cy="2295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50"/>
              <a:buFont typeface="Arial"/>
              <a:buNone/>
            </a:pPr>
            <a:r>
              <a:rPr b="0" i="0" lang="en" sz="1150" u="none" cap="none" strike="noStrike">
                <a:solidFill>
                  <a:srgbClr val="222222"/>
                </a:solidFill>
                <a:highlight>
                  <a:srgbClr val="FFFFFF"/>
                </a:highlight>
                <a:latin typeface="Arial"/>
                <a:ea typeface="Arial"/>
                <a:cs typeface="Arial"/>
                <a:sym typeface="Arial"/>
              </a:rPr>
              <a:t>“We tend to think about writing as a solitary activity. But it’s not really,” Graham said. “We’re always writing for an audience. A lot of the writing we do outside of school involves interaction with others. Think about social networks now: We post something online, somebody responds, we respond back. There’s a lot of interactive writing going on.” (Pierce, 2018).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8"/>
          <p:cNvSpPr txBox="1"/>
          <p:nvPr>
            <p:ph type="title"/>
          </p:nvPr>
        </p:nvSpPr>
        <p:spPr>
          <a:xfrm>
            <a:off x="305275" y="604725"/>
            <a:ext cx="4045200" cy="17070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4200"/>
              <a:buNone/>
            </a:pPr>
            <a:r>
              <a:rPr lang="en"/>
              <a:t>Audience</a:t>
            </a:r>
            <a:endParaRPr/>
          </a:p>
        </p:txBody>
      </p:sp>
      <p:sp>
        <p:nvSpPr>
          <p:cNvPr id="110" name="Google Shape;110;p18"/>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lnSpcReduction="20000"/>
          </a:bodyPr>
          <a:lstStyle/>
          <a:p>
            <a:pPr indent="-342900" lvl="0" marL="457200" rtl="0" algn="l">
              <a:lnSpc>
                <a:spcPct val="115000"/>
              </a:lnSpc>
              <a:spcBef>
                <a:spcPts val="0"/>
              </a:spcBef>
              <a:spcAft>
                <a:spcPts val="0"/>
              </a:spcAft>
              <a:buSzPts val="1800"/>
              <a:buChar char="●"/>
            </a:pPr>
            <a:r>
              <a:rPr lang="en"/>
              <a:t>ESL and literacy learners of all ages</a:t>
            </a:r>
            <a:endParaRPr/>
          </a:p>
          <a:p>
            <a:pPr indent="-342900" lvl="0" marL="457200" rtl="0" algn="l">
              <a:lnSpc>
                <a:spcPct val="115000"/>
              </a:lnSpc>
              <a:spcBef>
                <a:spcPts val="1600"/>
              </a:spcBef>
              <a:spcAft>
                <a:spcPts val="0"/>
              </a:spcAft>
              <a:buSzPts val="1800"/>
              <a:buChar char="●"/>
            </a:pPr>
            <a:r>
              <a:rPr lang="en"/>
              <a:t>Intermediate to Advanced</a:t>
            </a:r>
            <a:endParaRPr/>
          </a:p>
          <a:p>
            <a:pPr indent="-342900" lvl="0" marL="457200" rtl="0" algn="l">
              <a:lnSpc>
                <a:spcPct val="115000"/>
              </a:lnSpc>
              <a:spcBef>
                <a:spcPts val="1600"/>
              </a:spcBef>
              <a:spcAft>
                <a:spcPts val="0"/>
              </a:spcAft>
              <a:buSzPts val="1800"/>
              <a:buChar char="●"/>
            </a:pPr>
            <a:r>
              <a:rPr lang="en"/>
              <a:t>Adaptable to other types of learners as well!</a:t>
            </a:r>
            <a:endParaRPr/>
          </a:p>
          <a:p>
            <a:pPr indent="-342900" lvl="0" marL="457200" rtl="0" algn="l">
              <a:lnSpc>
                <a:spcPct val="115000"/>
              </a:lnSpc>
              <a:spcBef>
                <a:spcPts val="1600"/>
              </a:spcBef>
              <a:spcAft>
                <a:spcPts val="0"/>
              </a:spcAft>
              <a:buSzPts val="1800"/>
              <a:buChar char="●"/>
            </a:pPr>
            <a:r>
              <a:rPr lang="en"/>
              <a:t>“Something for Everyone” approach!</a:t>
            </a:r>
            <a:endParaRPr/>
          </a:p>
          <a:p>
            <a:pPr indent="-342900" lvl="0" marL="457200" rtl="0" algn="l">
              <a:lnSpc>
                <a:spcPct val="115000"/>
              </a:lnSpc>
              <a:spcBef>
                <a:spcPts val="1600"/>
              </a:spcBef>
              <a:spcAft>
                <a:spcPts val="1600"/>
              </a:spcAft>
              <a:buSzPts val="1800"/>
              <a:buChar char="●"/>
            </a:pPr>
            <a:r>
              <a:rPr lang="en"/>
              <a:t>Topics varied for interaction and discussion in many types of environments!</a:t>
            </a:r>
            <a:endParaRPr/>
          </a:p>
        </p:txBody>
      </p:sp>
      <p:pic>
        <p:nvPicPr>
          <p:cNvPr id="111" name="Google Shape;111;p18"/>
          <p:cNvPicPr preferRelativeResize="0"/>
          <p:nvPr/>
        </p:nvPicPr>
        <p:blipFill rotWithShape="1">
          <a:blip r:embed="rId3">
            <a:alphaModFix/>
          </a:blip>
          <a:srcRect b="0" l="0" r="0" t="0"/>
          <a:stretch/>
        </p:blipFill>
        <p:spPr>
          <a:xfrm>
            <a:off x="548488" y="2003025"/>
            <a:ext cx="3558773" cy="22390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9"/>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SzPts val="1800"/>
              <a:buAutoNum type="arabicPeriod"/>
            </a:pPr>
            <a:r>
              <a:rPr lang="en"/>
              <a:t>Stories Without End</a:t>
            </a:r>
            <a:endParaRPr/>
          </a:p>
        </p:txBody>
      </p:sp>
      <p:pic>
        <p:nvPicPr>
          <p:cNvPr id="117" name="Google Shape;117;p19"/>
          <p:cNvPicPr preferRelativeResize="0"/>
          <p:nvPr/>
        </p:nvPicPr>
        <p:blipFill rotWithShape="1">
          <a:blip r:embed="rId3">
            <a:alphaModFix/>
          </a:blip>
          <a:srcRect b="0" l="0" r="0" t="0"/>
          <a:stretch/>
        </p:blipFill>
        <p:spPr>
          <a:xfrm>
            <a:off x="6914917" y="0"/>
            <a:ext cx="2229082" cy="3095974"/>
          </a:xfrm>
          <a:prstGeom prst="rect">
            <a:avLst/>
          </a:prstGeom>
          <a:noFill/>
          <a:ln>
            <a:noFill/>
          </a:ln>
        </p:spPr>
      </p:pic>
      <p:sp>
        <p:nvSpPr>
          <p:cNvPr id="118" name="Google Shape;118;p19"/>
          <p:cNvSpPr txBox="1"/>
          <p:nvPr/>
        </p:nvSpPr>
        <p:spPr>
          <a:xfrm>
            <a:off x="612800" y="740075"/>
            <a:ext cx="4777500" cy="4166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Stories Without End </a:t>
            </a:r>
            <a:endParaRPr b="1"/>
          </a:p>
          <a:p>
            <a:pPr indent="-317500" lvl="1" marL="914400" rtl="0" algn="l">
              <a:spcBef>
                <a:spcPts val="0"/>
              </a:spcBef>
              <a:spcAft>
                <a:spcPts val="0"/>
              </a:spcAft>
              <a:buSzPts val="1400"/>
              <a:buChar char="○"/>
            </a:pPr>
            <a:r>
              <a:rPr lang="en"/>
              <a:t>A collection of 24 open-ended stories on some creative and unexpected topics, each followed by a number of discussion activities and creative projects.</a:t>
            </a:r>
            <a:endParaRPr/>
          </a:p>
          <a:p>
            <a:pPr indent="-317500" lvl="1" marL="914400" rtl="0" algn="l">
              <a:spcBef>
                <a:spcPts val="0"/>
              </a:spcBef>
              <a:spcAft>
                <a:spcPts val="0"/>
              </a:spcAft>
              <a:buSzPts val="1400"/>
              <a:buChar char="○"/>
            </a:pPr>
            <a:r>
              <a:rPr lang="en"/>
              <a:t>Engaging and “outside the box”. </a:t>
            </a:r>
            <a:endParaRPr/>
          </a:p>
          <a:p>
            <a:pPr indent="-317500" lvl="1" marL="914400" rtl="0" algn="l">
              <a:spcBef>
                <a:spcPts val="0"/>
              </a:spcBef>
              <a:spcAft>
                <a:spcPts val="0"/>
              </a:spcAft>
              <a:buSzPts val="1400"/>
              <a:buChar char="○"/>
            </a:pPr>
            <a:r>
              <a:rPr lang="en"/>
              <a:t>The stories in this book will challenge the students’ assumptions about gender roles, relationships, the meaning of success, and even reality itself. Students will be driven to engage with the stories, whether they agree or disagree with some of the views in them.</a:t>
            </a:r>
            <a:endParaRPr/>
          </a:p>
          <a:p>
            <a:pPr indent="-317500" lvl="1" marL="914400" rtl="0" algn="l">
              <a:spcBef>
                <a:spcPts val="0"/>
              </a:spcBef>
              <a:spcAft>
                <a:spcPts val="0"/>
              </a:spcAft>
              <a:buSzPts val="1400"/>
              <a:buChar char="○"/>
            </a:pPr>
            <a:r>
              <a:rPr lang="en"/>
              <a:t>Reading truly is a two-way street. That is why this collection is focused on also involving students with the creative process.</a:t>
            </a:r>
            <a:endParaRPr/>
          </a:p>
          <a:p>
            <a:pPr indent="-317500" lvl="1" marL="914400" rtl="0" algn="l">
              <a:spcBef>
                <a:spcPts val="0"/>
              </a:spcBef>
              <a:spcAft>
                <a:spcPts val="0"/>
              </a:spcAft>
              <a:buSzPts val="1400"/>
              <a:buChar char="○"/>
            </a:pPr>
            <a:r>
              <a:rPr lang="en"/>
              <a:t>Open-ended and unfinished stories</a:t>
            </a:r>
            <a:endParaRPr/>
          </a:p>
          <a:p>
            <a:pPr indent="-317500" lvl="1" marL="914400" rtl="0" algn="l">
              <a:spcBef>
                <a:spcPts val="0"/>
              </a:spcBef>
              <a:spcAft>
                <a:spcPts val="0"/>
              </a:spcAft>
              <a:buSzPts val="1400"/>
              <a:buChar char="○"/>
            </a:pPr>
            <a:r>
              <a:rPr lang="en"/>
              <a:t>The activities and projects that follow each story are focused on getting students connecting to the stories through writing. </a:t>
            </a:r>
            <a:endParaRPr>
              <a:latin typeface="Roboto"/>
              <a:ea typeface="Roboto"/>
              <a:cs typeface="Roboto"/>
              <a:sym typeface="Roboto"/>
            </a:endParaRPr>
          </a:p>
        </p:txBody>
      </p:sp>
      <p:pic>
        <p:nvPicPr>
          <p:cNvPr id="119" name="Google Shape;119;p19"/>
          <p:cNvPicPr preferRelativeResize="0"/>
          <p:nvPr/>
        </p:nvPicPr>
        <p:blipFill>
          <a:blip r:embed="rId4">
            <a:alphaModFix/>
          </a:blip>
          <a:stretch>
            <a:fillRect/>
          </a:stretch>
        </p:blipFill>
        <p:spPr>
          <a:xfrm>
            <a:off x="7465700" y="3095975"/>
            <a:ext cx="1678300" cy="2047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0"/>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rPr lang="en"/>
              <a:t>Info/How to use the Collection </a:t>
            </a:r>
            <a:endParaRPr/>
          </a:p>
        </p:txBody>
      </p:sp>
      <p:pic>
        <p:nvPicPr>
          <p:cNvPr id="125" name="Google Shape;125;p20"/>
          <p:cNvPicPr preferRelativeResize="0"/>
          <p:nvPr/>
        </p:nvPicPr>
        <p:blipFill rotWithShape="1">
          <a:blip r:embed="rId3">
            <a:alphaModFix/>
          </a:blip>
          <a:srcRect b="0" l="0" r="0" t="0"/>
          <a:stretch/>
        </p:blipFill>
        <p:spPr>
          <a:xfrm>
            <a:off x="471900" y="694928"/>
            <a:ext cx="3541675" cy="4304250"/>
          </a:xfrm>
          <a:prstGeom prst="rect">
            <a:avLst/>
          </a:prstGeom>
          <a:noFill/>
          <a:ln>
            <a:noFill/>
          </a:ln>
        </p:spPr>
      </p:pic>
      <p:pic>
        <p:nvPicPr>
          <p:cNvPr id="126" name="Google Shape;126;p20"/>
          <p:cNvPicPr preferRelativeResize="0"/>
          <p:nvPr/>
        </p:nvPicPr>
        <p:blipFill rotWithShape="1">
          <a:blip r:embed="rId4">
            <a:alphaModFix/>
          </a:blip>
          <a:srcRect b="0" l="0" r="0" t="0"/>
          <a:stretch/>
        </p:blipFill>
        <p:spPr>
          <a:xfrm>
            <a:off x="5391646" y="622776"/>
            <a:ext cx="3389778" cy="44485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1"/>
          <p:cNvSpPr/>
          <p:nvPr/>
        </p:nvSpPr>
        <p:spPr>
          <a:xfrm>
            <a:off x="340934" y="2199000"/>
            <a:ext cx="1872300" cy="745500"/>
          </a:xfrm>
          <a:prstGeom prst="homePlate">
            <a:avLst>
              <a:gd fmla="val 50000" name="adj"/>
            </a:avLst>
          </a:prstGeom>
          <a:solidFill>
            <a:schemeClr val="dk1"/>
          </a:solidFill>
          <a:ln cap="flat" cmpd="sng" w="9525">
            <a:solidFill>
              <a:schemeClr val="lt1"/>
            </a:solidFill>
            <a:prstDash val="solid"/>
            <a:round/>
            <a:headEnd len="sm" w="sm" type="none"/>
            <a:tailEnd len="sm" w="sm" type="none"/>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21"/>
          <p:cNvSpPr txBox="1"/>
          <p:nvPr>
            <p:ph idx="4294967295" type="body"/>
          </p:nvPr>
        </p:nvSpPr>
        <p:spPr>
          <a:xfrm>
            <a:off x="340923" y="2336550"/>
            <a:ext cx="1455600" cy="4704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800"/>
              <a:buNone/>
            </a:pPr>
            <a:r>
              <a:rPr lang="en">
                <a:solidFill>
                  <a:schemeClr val="lt1"/>
                </a:solidFill>
              </a:rPr>
              <a:t>Step 1</a:t>
            </a:r>
            <a:endParaRPr>
              <a:solidFill>
                <a:schemeClr val="lt1"/>
              </a:solidFill>
            </a:endParaRPr>
          </a:p>
        </p:txBody>
      </p:sp>
      <p:grpSp>
        <p:nvGrpSpPr>
          <p:cNvPr id="133" name="Google Shape;133;p21"/>
          <p:cNvGrpSpPr/>
          <p:nvPr/>
        </p:nvGrpSpPr>
        <p:grpSpPr>
          <a:xfrm>
            <a:off x="912820" y="1610215"/>
            <a:ext cx="198900" cy="593656"/>
            <a:chOff x="777447" y="1610215"/>
            <a:chExt cx="198900" cy="593656"/>
          </a:xfrm>
        </p:grpSpPr>
        <p:cxnSp>
          <p:nvCxnSpPr>
            <p:cNvPr id="134" name="Google Shape;134;p21"/>
            <p:cNvCxnSpPr/>
            <p:nvPr/>
          </p:nvCxnSpPr>
          <p:spPr>
            <a:xfrm>
              <a:off x="876909" y="1649171"/>
              <a:ext cx="0" cy="554700"/>
            </a:xfrm>
            <a:prstGeom prst="straightConnector1">
              <a:avLst/>
            </a:prstGeom>
            <a:noFill/>
            <a:ln cap="flat" cmpd="sng" w="9525">
              <a:solidFill>
                <a:schemeClr val="dk2"/>
              </a:solidFill>
              <a:prstDash val="solid"/>
              <a:round/>
              <a:headEnd len="sm" w="sm" type="none"/>
              <a:tailEnd len="sm" w="sm" type="none"/>
            </a:ln>
          </p:spPr>
        </p:cxnSp>
        <p:sp>
          <p:nvSpPr>
            <p:cNvPr id="135" name="Google Shape;135;p21"/>
            <p:cNvSpPr/>
            <p:nvPr/>
          </p:nvSpPr>
          <p:spPr>
            <a:xfrm>
              <a:off x="777447" y="1610215"/>
              <a:ext cx="198900" cy="1989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6" name="Google Shape;136;p21"/>
          <p:cNvSpPr txBox="1"/>
          <p:nvPr>
            <p:ph idx="4294967295" type="body"/>
          </p:nvPr>
        </p:nvSpPr>
        <p:spPr>
          <a:xfrm>
            <a:off x="318375" y="374700"/>
            <a:ext cx="2506800" cy="906300"/>
          </a:xfrm>
          <a:prstGeom prst="rect">
            <a:avLst/>
          </a:prstGeom>
          <a:noFill/>
          <a:ln>
            <a:noFill/>
          </a:ln>
        </p:spPr>
        <p:txBody>
          <a:bodyPr anchorCtr="0" anchor="t" bIns="91425" lIns="91425" spcFirstLastPara="1" rIns="91425" wrap="square" tIns="91425">
            <a:normAutofit fontScale="25000" lnSpcReduction="20000"/>
          </a:bodyPr>
          <a:lstStyle/>
          <a:p>
            <a:pPr indent="-317500" lvl="0" marL="457200" rtl="0" algn="l">
              <a:lnSpc>
                <a:spcPct val="115000"/>
              </a:lnSpc>
              <a:spcBef>
                <a:spcPts val="0"/>
              </a:spcBef>
              <a:spcAft>
                <a:spcPts val="0"/>
              </a:spcAft>
              <a:buSzPct val="100000"/>
              <a:buAutoNum type="arabicPeriod"/>
            </a:pPr>
            <a:r>
              <a:rPr b="1" lang="en" sz="5600"/>
              <a:t>Before you Read</a:t>
            </a:r>
            <a:endParaRPr b="1" sz="5600"/>
          </a:p>
          <a:p>
            <a:pPr indent="-317500" lvl="0" marL="457200" rtl="0" algn="l">
              <a:lnSpc>
                <a:spcPct val="115000"/>
              </a:lnSpc>
              <a:spcBef>
                <a:spcPts val="0"/>
              </a:spcBef>
              <a:spcAft>
                <a:spcPts val="0"/>
              </a:spcAft>
              <a:buSzPct val="100000"/>
              <a:buChar char="-"/>
            </a:pPr>
            <a:r>
              <a:rPr b="1" lang="en" sz="5600"/>
              <a:t>Pre-Reading Questions</a:t>
            </a:r>
            <a:endParaRPr b="1" sz="5600"/>
          </a:p>
          <a:p>
            <a:pPr indent="-317500" lvl="0" marL="457200" rtl="0" algn="l">
              <a:lnSpc>
                <a:spcPct val="115000"/>
              </a:lnSpc>
              <a:spcBef>
                <a:spcPts val="0"/>
              </a:spcBef>
              <a:spcAft>
                <a:spcPts val="0"/>
              </a:spcAft>
              <a:buSzPct val="100000"/>
              <a:buChar char="-"/>
            </a:pPr>
            <a:r>
              <a:rPr b="1" lang="en" sz="5600"/>
              <a:t>Target Vocabulary </a:t>
            </a:r>
            <a:endParaRPr b="1" sz="5600"/>
          </a:p>
          <a:p>
            <a:pPr indent="0" lvl="0" marL="0" marR="0" rtl="0" algn="l">
              <a:lnSpc>
                <a:spcPct val="115000"/>
              </a:lnSpc>
              <a:spcBef>
                <a:spcPts val="1600"/>
              </a:spcBef>
              <a:spcAft>
                <a:spcPts val="0"/>
              </a:spcAft>
              <a:buSzPct val="112500"/>
              <a:buNone/>
            </a:pPr>
            <a:r>
              <a:t/>
            </a:r>
            <a:endParaRPr b="1" sz="1600"/>
          </a:p>
          <a:p>
            <a:pPr indent="0" lvl="0" marL="0" rtl="0" algn="l">
              <a:lnSpc>
                <a:spcPct val="115000"/>
              </a:lnSpc>
              <a:spcBef>
                <a:spcPts val="1600"/>
              </a:spcBef>
              <a:spcAft>
                <a:spcPts val="1600"/>
              </a:spcAft>
              <a:buSzPct val="112500"/>
              <a:buNone/>
            </a:pPr>
            <a:r>
              <a:t/>
            </a:r>
            <a:endParaRPr b="1" sz="1600"/>
          </a:p>
        </p:txBody>
      </p:sp>
      <p:sp>
        <p:nvSpPr>
          <p:cNvPr id="137" name="Google Shape;137;p21"/>
          <p:cNvSpPr/>
          <p:nvPr/>
        </p:nvSpPr>
        <p:spPr>
          <a:xfrm>
            <a:off x="1817054" y="2199000"/>
            <a:ext cx="2051100" cy="745500"/>
          </a:xfrm>
          <a:prstGeom prst="chevron">
            <a:avLst>
              <a:gd fmla="val 50000" name="adj"/>
            </a:avLst>
          </a:prstGeom>
          <a:solidFill>
            <a:schemeClr val="dk1"/>
          </a:solidFill>
          <a:ln cap="flat" cmpd="sng" w="9525">
            <a:solidFill>
              <a:schemeClr val="lt1"/>
            </a:solidFill>
            <a:prstDash val="solid"/>
            <a:round/>
            <a:headEnd len="sm" w="sm" type="none"/>
            <a:tailEnd len="sm" w="sm" type="none"/>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21"/>
          <p:cNvSpPr txBox="1"/>
          <p:nvPr>
            <p:ph idx="4294967295" type="body"/>
          </p:nvPr>
        </p:nvSpPr>
        <p:spPr>
          <a:xfrm>
            <a:off x="2126317" y="2336550"/>
            <a:ext cx="1315500" cy="4704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800"/>
              <a:buNone/>
            </a:pPr>
            <a:r>
              <a:rPr lang="en">
                <a:solidFill>
                  <a:schemeClr val="lt1"/>
                </a:solidFill>
              </a:rPr>
              <a:t>Step 2</a:t>
            </a:r>
            <a:endParaRPr>
              <a:solidFill>
                <a:schemeClr val="lt1"/>
              </a:solidFill>
            </a:endParaRPr>
          </a:p>
        </p:txBody>
      </p:sp>
      <p:grpSp>
        <p:nvGrpSpPr>
          <p:cNvPr id="139" name="Google Shape;139;p21"/>
          <p:cNvGrpSpPr/>
          <p:nvPr/>
        </p:nvGrpSpPr>
        <p:grpSpPr>
          <a:xfrm>
            <a:off x="2213232" y="2749783"/>
            <a:ext cx="198900" cy="593656"/>
            <a:chOff x="2223534" y="2938958"/>
            <a:chExt cx="198900" cy="593656"/>
          </a:xfrm>
        </p:grpSpPr>
        <p:cxnSp>
          <p:nvCxnSpPr>
            <p:cNvPr id="140" name="Google Shape;140;p21"/>
            <p:cNvCxnSpPr/>
            <p:nvPr/>
          </p:nvCxnSpPr>
          <p:spPr>
            <a:xfrm rot="10800000">
              <a:off x="2322997" y="2938958"/>
              <a:ext cx="0" cy="554700"/>
            </a:xfrm>
            <a:prstGeom prst="straightConnector1">
              <a:avLst/>
            </a:prstGeom>
            <a:noFill/>
            <a:ln cap="flat" cmpd="sng" w="9525">
              <a:solidFill>
                <a:schemeClr val="dk2"/>
              </a:solidFill>
              <a:prstDash val="solid"/>
              <a:round/>
              <a:headEnd len="sm" w="sm" type="none"/>
              <a:tailEnd len="sm" w="sm" type="none"/>
            </a:ln>
          </p:spPr>
        </p:cxnSp>
        <p:sp>
          <p:nvSpPr>
            <p:cNvPr id="141" name="Google Shape;141;p21"/>
            <p:cNvSpPr/>
            <p:nvPr/>
          </p:nvSpPr>
          <p:spPr>
            <a:xfrm flipH="1" rot="10800000">
              <a:off x="2223534" y="3333714"/>
              <a:ext cx="198900" cy="1989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2" name="Google Shape;142;p21"/>
          <p:cNvSpPr txBox="1"/>
          <p:nvPr>
            <p:ph idx="4294967295" type="body"/>
          </p:nvPr>
        </p:nvSpPr>
        <p:spPr>
          <a:xfrm>
            <a:off x="1191275" y="3442425"/>
            <a:ext cx="2242800" cy="1378500"/>
          </a:xfrm>
          <a:prstGeom prst="rect">
            <a:avLst/>
          </a:prstGeom>
          <a:noFill/>
          <a:ln>
            <a:noFill/>
          </a:ln>
        </p:spPr>
        <p:txBody>
          <a:bodyPr anchorCtr="0" anchor="t" bIns="91425" lIns="91425" spcFirstLastPara="1" rIns="91425" wrap="square" tIns="91425">
            <a:normAutofit fontScale="62500" lnSpcReduction="20000"/>
          </a:bodyPr>
          <a:lstStyle/>
          <a:p>
            <a:pPr indent="0" lvl="0" marL="0" rtl="0" algn="l">
              <a:lnSpc>
                <a:spcPct val="100000"/>
              </a:lnSpc>
              <a:spcBef>
                <a:spcPts val="0"/>
              </a:spcBef>
              <a:spcAft>
                <a:spcPts val="0"/>
              </a:spcAft>
              <a:buNone/>
            </a:pPr>
            <a:r>
              <a:rPr b="1" lang="en" sz="2200"/>
              <a:t>2. </a:t>
            </a:r>
            <a:r>
              <a:rPr b="1" lang="en" sz="2200"/>
              <a:t>Reading </a:t>
            </a:r>
            <a:endParaRPr b="1" sz="2200"/>
          </a:p>
          <a:p>
            <a:pPr indent="-315912" lvl="0" marL="457200" rtl="0" algn="l">
              <a:lnSpc>
                <a:spcPct val="100000"/>
              </a:lnSpc>
              <a:spcBef>
                <a:spcPts val="0"/>
              </a:spcBef>
              <a:spcAft>
                <a:spcPts val="0"/>
              </a:spcAft>
              <a:buClr>
                <a:srgbClr val="000000"/>
              </a:buClr>
              <a:buSzPct val="100000"/>
              <a:buChar char="-"/>
            </a:pPr>
            <a:r>
              <a:rPr lang="en" sz="2200">
                <a:solidFill>
                  <a:srgbClr val="000000"/>
                </a:solidFill>
              </a:rPr>
              <a:t>Individually</a:t>
            </a:r>
            <a:endParaRPr sz="2200">
              <a:solidFill>
                <a:srgbClr val="000000"/>
              </a:solidFill>
            </a:endParaRPr>
          </a:p>
          <a:p>
            <a:pPr indent="-315912" lvl="0" marL="457200" rtl="0" algn="l">
              <a:lnSpc>
                <a:spcPct val="100000"/>
              </a:lnSpc>
              <a:spcBef>
                <a:spcPts val="0"/>
              </a:spcBef>
              <a:spcAft>
                <a:spcPts val="0"/>
              </a:spcAft>
              <a:buClr>
                <a:srgbClr val="000000"/>
              </a:buClr>
              <a:buSzPct val="100000"/>
              <a:buChar char="-"/>
            </a:pPr>
            <a:r>
              <a:rPr lang="en" sz="2200">
                <a:solidFill>
                  <a:srgbClr val="000000"/>
                </a:solidFill>
              </a:rPr>
              <a:t>Groups (reading groups</a:t>
            </a:r>
            <a:endParaRPr sz="2200">
              <a:solidFill>
                <a:srgbClr val="000000"/>
              </a:solidFill>
            </a:endParaRPr>
          </a:p>
          <a:p>
            <a:pPr indent="-315912" lvl="0" marL="457200" rtl="0" algn="l">
              <a:lnSpc>
                <a:spcPct val="100000"/>
              </a:lnSpc>
              <a:spcBef>
                <a:spcPts val="0"/>
              </a:spcBef>
              <a:spcAft>
                <a:spcPts val="0"/>
              </a:spcAft>
              <a:buClr>
                <a:srgbClr val="000000"/>
              </a:buClr>
              <a:buSzPct val="100000"/>
              <a:buChar char="-"/>
            </a:pPr>
            <a:r>
              <a:rPr lang="en" sz="2200">
                <a:solidFill>
                  <a:srgbClr val="000000"/>
                </a:solidFill>
              </a:rPr>
              <a:t>Full Class </a:t>
            </a:r>
            <a:endParaRPr sz="2200">
              <a:solidFill>
                <a:srgbClr val="000000"/>
              </a:solidFill>
            </a:endParaRPr>
          </a:p>
          <a:p>
            <a:pPr indent="-315912" lvl="0" marL="457200" rtl="0" algn="l">
              <a:lnSpc>
                <a:spcPct val="100000"/>
              </a:lnSpc>
              <a:spcBef>
                <a:spcPts val="0"/>
              </a:spcBef>
              <a:spcAft>
                <a:spcPts val="0"/>
              </a:spcAft>
              <a:buClr>
                <a:srgbClr val="000000"/>
              </a:buClr>
              <a:buSzPct val="100000"/>
              <a:buChar char="-"/>
            </a:pPr>
            <a:r>
              <a:rPr lang="en" sz="2200">
                <a:solidFill>
                  <a:srgbClr val="000000"/>
                </a:solidFill>
              </a:rPr>
              <a:t>HW</a:t>
            </a:r>
            <a:endParaRPr sz="2200">
              <a:solidFill>
                <a:srgbClr val="000000"/>
              </a:solidFill>
            </a:endParaRPr>
          </a:p>
          <a:p>
            <a:pPr indent="0" lvl="0" marL="0" rtl="0" algn="l">
              <a:lnSpc>
                <a:spcPct val="100000"/>
              </a:lnSpc>
              <a:spcBef>
                <a:spcPts val="400"/>
              </a:spcBef>
              <a:spcAft>
                <a:spcPts val="400"/>
              </a:spcAft>
              <a:buSzPct val="112500"/>
              <a:buNone/>
            </a:pPr>
            <a:r>
              <a:t/>
            </a:r>
            <a:endParaRPr sz="1600"/>
          </a:p>
        </p:txBody>
      </p:sp>
      <p:sp>
        <p:nvSpPr>
          <p:cNvPr id="143" name="Google Shape;143;p21"/>
          <p:cNvSpPr/>
          <p:nvPr/>
        </p:nvSpPr>
        <p:spPr>
          <a:xfrm>
            <a:off x="3471973" y="2199000"/>
            <a:ext cx="2051100" cy="745500"/>
          </a:xfrm>
          <a:prstGeom prst="chevron">
            <a:avLst>
              <a:gd fmla="val 50000" name="adj"/>
            </a:avLst>
          </a:prstGeom>
          <a:solidFill>
            <a:schemeClr val="dk1"/>
          </a:solidFill>
          <a:ln cap="flat" cmpd="sng" w="9525">
            <a:solidFill>
              <a:schemeClr val="lt1"/>
            </a:solidFill>
            <a:prstDash val="solid"/>
            <a:round/>
            <a:headEnd len="sm" w="sm" type="none"/>
            <a:tailEnd len="sm" w="sm" type="none"/>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21"/>
          <p:cNvSpPr txBox="1"/>
          <p:nvPr>
            <p:ph idx="4294967295" type="body"/>
          </p:nvPr>
        </p:nvSpPr>
        <p:spPr>
          <a:xfrm>
            <a:off x="3767755" y="2336550"/>
            <a:ext cx="1315500" cy="4704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rPr lang="en">
                <a:solidFill>
                  <a:schemeClr val="lt1"/>
                </a:solidFill>
              </a:rPr>
              <a:t>Step 3 </a:t>
            </a:r>
            <a:endParaRPr>
              <a:solidFill>
                <a:schemeClr val="lt1"/>
              </a:solidFill>
            </a:endParaRPr>
          </a:p>
        </p:txBody>
      </p:sp>
      <p:grpSp>
        <p:nvGrpSpPr>
          <p:cNvPr id="145" name="Google Shape;145;p21"/>
          <p:cNvGrpSpPr/>
          <p:nvPr/>
        </p:nvGrpSpPr>
        <p:grpSpPr>
          <a:xfrm>
            <a:off x="4058732" y="1610215"/>
            <a:ext cx="198900" cy="593656"/>
            <a:chOff x="3918084" y="1610215"/>
            <a:chExt cx="198900" cy="593656"/>
          </a:xfrm>
        </p:grpSpPr>
        <p:cxnSp>
          <p:nvCxnSpPr>
            <p:cNvPr id="146" name="Google Shape;146;p21"/>
            <p:cNvCxnSpPr/>
            <p:nvPr/>
          </p:nvCxnSpPr>
          <p:spPr>
            <a:xfrm>
              <a:off x="4017546" y="1649171"/>
              <a:ext cx="0" cy="554700"/>
            </a:xfrm>
            <a:prstGeom prst="straightConnector1">
              <a:avLst/>
            </a:prstGeom>
            <a:noFill/>
            <a:ln cap="flat" cmpd="sng" w="9525">
              <a:solidFill>
                <a:schemeClr val="dk2"/>
              </a:solidFill>
              <a:prstDash val="solid"/>
              <a:round/>
              <a:headEnd len="sm" w="sm" type="none"/>
              <a:tailEnd len="sm" w="sm" type="none"/>
            </a:ln>
          </p:spPr>
        </p:cxnSp>
        <p:sp>
          <p:nvSpPr>
            <p:cNvPr id="147" name="Google Shape;147;p21"/>
            <p:cNvSpPr/>
            <p:nvPr/>
          </p:nvSpPr>
          <p:spPr>
            <a:xfrm>
              <a:off x="3918084" y="1610215"/>
              <a:ext cx="198900" cy="1989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8" name="Google Shape;148;p21"/>
          <p:cNvSpPr txBox="1"/>
          <p:nvPr>
            <p:ph idx="4294967295" type="body"/>
          </p:nvPr>
        </p:nvSpPr>
        <p:spPr>
          <a:xfrm>
            <a:off x="3304094" y="374700"/>
            <a:ext cx="2242800" cy="906300"/>
          </a:xfrm>
          <a:prstGeom prst="rect">
            <a:avLst/>
          </a:prstGeom>
          <a:noFill/>
          <a:ln>
            <a:noFill/>
          </a:ln>
        </p:spPr>
        <p:txBody>
          <a:bodyPr anchorCtr="0" anchor="t" bIns="91425" lIns="91425" spcFirstLastPara="1" rIns="91425" wrap="square" tIns="91425">
            <a:normAutofit fontScale="62500" lnSpcReduction="20000"/>
          </a:bodyPr>
          <a:lstStyle/>
          <a:p>
            <a:pPr indent="0" lvl="0" marL="0" rtl="0" algn="l">
              <a:lnSpc>
                <a:spcPct val="115000"/>
              </a:lnSpc>
              <a:spcBef>
                <a:spcPts val="0"/>
              </a:spcBef>
              <a:spcAft>
                <a:spcPts val="0"/>
              </a:spcAft>
              <a:buNone/>
            </a:pPr>
            <a:r>
              <a:rPr b="1" lang="en" sz="2000"/>
              <a:t>3. </a:t>
            </a:r>
            <a:r>
              <a:rPr b="1" lang="en" sz="2000"/>
              <a:t>After You Read </a:t>
            </a:r>
            <a:endParaRPr b="1" sz="2000"/>
          </a:p>
          <a:p>
            <a:pPr indent="-307975" lvl="0" marL="457200" rtl="0" algn="l">
              <a:lnSpc>
                <a:spcPct val="115000"/>
              </a:lnSpc>
              <a:spcBef>
                <a:spcPts val="0"/>
              </a:spcBef>
              <a:spcAft>
                <a:spcPts val="0"/>
              </a:spcAft>
              <a:buSzPct val="100000"/>
              <a:buChar char="-"/>
            </a:pPr>
            <a:r>
              <a:rPr b="1" lang="en" sz="2000"/>
              <a:t>Discussion questions </a:t>
            </a:r>
            <a:endParaRPr b="1" sz="2000"/>
          </a:p>
          <a:p>
            <a:pPr indent="0" lvl="0" marL="0" rtl="0" algn="l">
              <a:lnSpc>
                <a:spcPct val="115000"/>
              </a:lnSpc>
              <a:spcBef>
                <a:spcPts val="1600"/>
              </a:spcBef>
              <a:spcAft>
                <a:spcPts val="1600"/>
              </a:spcAft>
              <a:buSzPct val="112500"/>
              <a:buNone/>
            </a:pPr>
            <a:r>
              <a:t/>
            </a:r>
            <a:endParaRPr sz="1600"/>
          </a:p>
        </p:txBody>
      </p:sp>
      <p:sp>
        <p:nvSpPr>
          <p:cNvPr id="149" name="Google Shape;149;p21"/>
          <p:cNvSpPr/>
          <p:nvPr/>
        </p:nvSpPr>
        <p:spPr>
          <a:xfrm>
            <a:off x="5126893" y="2199000"/>
            <a:ext cx="2051100" cy="745500"/>
          </a:xfrm>
          <a:prstGeom prst="chevron">
            <a:avLst>
              <a:gd fmla="val 50000" name="adj"/>
            </a:avLst>
          </a:prstGeom>
          <a:solidFill>
            <a:schemeClr val="dk1"/>
          </a:solidFill>
          <a:ln cap="flat" cmpd="sng" w="9525">
            <a:solidFill>
              <a:schemeClr val="lt1"/>
            </a:solidFill>
            <a:prstDash val="solid"/>
            <a:round/>
            <a:headEnd len="sm" w="sm" type="none"/>
            <a:tailEnd len="sm" w="sm" type="none"/>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21"/>
          <p:cNvSpPr txBox="1"/>
          <p:nvPr>
            <p:ph idx="4294967295" type="body"/>
          </p:nvPr>
        </p:nvSpPr>
        <p:spPr>
          <a:xfrm>
            <a:off x="5416699" y="2336550"/>
            <a:ext cx="1315500" cy="4704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800"/>
              <a:buNone/>
            </a:pPr>
            <a:r>
              <a:rPr lang="en">
                <a:solidFill>
                  <a:schemeClr val="lt1"/>
                </a:solidFill>
              </a:rPr>
              <a:t>Step 4</a:t>
            </a:r>
            <a:endParaRPr>
              <a:solidFill>
                <a:schemeClr val="lt1"/>
              </a:solidFill>
            </a:endParaRPr>
          </a:p>
        </p:txBody>
      </p:sp>
      <p:grpSp>
        <p:nvGrpSpPr>
          <p:cNvPr id="151" name="Google Shape;151;p21"/>
          <p:cNvGrpSpPr/>
          <p:nvPr/>
        </p:nvGrpSpPr>
        <p:grpSpPr>
          <a:xfrm>
            <a:off x="5973070" y="2938958"/>
            <a:ext cx="198900" cy="593656"/>
            <a:chOff x="5958946" y="2938958"/>
            <a:chExt cx="198900" cy="593656"/>
          </a:xfrm>
        </p:grpSpPr>
        <p:cxnSp>
          <p:nvCxnSpPr>
            <p:cNvPr id="152" name="Google Shape;152;p21"/>
            <p:cNvCxnSpPr/>
            <p:nvPr/>
          </p:nvCxnSpPr>
          <p:spPr>
            <a:xfrm rot="10800000">
              <a:off x="6058409" y="2938958"/>
              <a:ext cx="0" cy="554700"/>
            </a:xfrm>
            <a:prstGeom prst="straightConnector1">
              <a:avLst/>
            </a:prstGeom>
            <a:noFill/>
            <a:ln cap="flat" cmpd="sng" w="9525">
              <a:solidFill>
                <a:schemeClr val="dk2"/>
              </a:solidFill>
              <a:prstDash val="solid"/>
              <a:round/>
              <a:headEnd len="sm" w="sm" type="none"/>
              <a:tailEnd len="sm" w="sm" type="none"/>
            </a:ln>
          </p:spPr>
        </p:cxnSp>
        <p:sp>
          <p:nvSpPr>
            <p:cNvPr id="153" name="Google Shape;153;p21"/>
            <p:cNvSpPr/>
            <p:nvPr/>
          </p:nvSpPr>
          <p:spPr>
            <a:xfrm flipH="1" rot="10800000">
              <a:off x="5958946" y="3333714"/>
              <a:ext cx="198900" cy="1989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4" name="Google Shape;154;p21"/>
          <p:cNvSpPr txBox="1"/>
          <p:nvPr>
            <p:ph idx="4294967295" type="body"/>
          </p:nvPr>
        </p:nvSpPr>
        <p:spPr>
          <a:xfrm>
            <a:off x="5126900" y="3757725"/>
            <a:ext cx="3018900" cy="9063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None/>
            </a:pPr>
            <a:r>
              <a:rPr b="1" lang="en" sz="1600"/>
              <a:t>4. </a:t>
            </a:r>
            <a:r>
              <a:rPr b="1" lang="en" sz="1600"/>
              <a:t>Individual Projects</a:t>
            </a:r>
            <a:endParaRPr b="1" sz="1600"/>
          </a:p>
          <a:p>
            <a:pPr indent="-304800" lvl="0" marL="457200" rtl="0" algn="l">
              <a:lnSpc>
                <a:spcPct val="100000"/>
              </a:lnSpc>
              <a:spcBef>
                <a:spcPts val="0"/>
              </a:spcBef>
              <a:spcAft>
                <a:spcPts val="0"/>
              </a:spcAft>
              <a:buSzPts val="1200"/>
              <a:buChar char="-"/>
            </a:pPr>
            <a:r>
              <a:rPr b="1" lang="en" sz="1200"/>
              <a:t>Create new endings</a:t>
            </a:r>
            <a:endParaRPr b="1" sz="1200"/>
          </a:p>
          <a:p>
            <a:pPr indent="-304800" lvl="0" marL="457200" rtl="0" algn="l">
              <a:lnSpc>
                <a:spcPct val="100000"/>
              </a:lnSpc>
              <a:spcBef>
                <a:spcPts val="0"/>
              </a:spcBef>
              <a:spcAft>
                <a:spcPts val="0"/>
              </a:spcAft>
              <a:buSzPts val="1200"/>
              <a:buChar char="-"/>
            </a:pPr>
            <a:r>
              <a:rPr b="1" lang="en" sz="1200"/>
              <a:t>Interviews </a:t>
            </a:r>
            <a:endParaRPr b="1" sz="1200"/>
          </a:p>
          <a:p>
            <a:pPr indent="-304800" lvl="0" marL="457200" rtl="0" algn="l">
              <a:lnSpc>
                <a:spcPct val="100000"/>
              </a:lnSpc>
              <a:spcBef>
                <a:spcPts val="0"/>
              </a:spcBef>
              <a:spcAft>
                <a:spcPts val="0"/>
              </a:spcAft>
              <a:buSzPts val="1200"/>
              <a:buChar char="-"/>
            </a:pPr>
            <a:r>
              <a:rPr b="1" lang="en" sz="1200"/>
              <a:t>Other writing tasks</a:t>
            </a:r>
            <a:r>
              <a:rPr b="1" lang="en" sz="1600"/>
              <a:t> </a:t>
            </a:r>
            <a:endParaRPr b="1" sz="1600"/>
          </a:p>
        </p:txBody>
      </p:sp>
      <p:sp>
        <p:nvSpPr>
          <p:cNvPr id="155" name="Google Shape;155;p21"/>
          <p:cNvSpPr/>
          <p:nvPr/>
        </p:nvSpPr>
        <p:spPr>
          <a:xfrm>
            <a:off x="6781813" y="2199000"/>
            <a:ext cx="2051100" cy="745500"/>
          </a:xfrm>
          <a:prstGeom prst="chevron">
            <a:avLst>
              <a:gd fmla="val 50000" name="adj"/>
            </a:avLst>
          </a:prstGeom>
          <a:solidFill>
            <a:schemeClr val="dk1"/>
          </a:solidFill>
          <a:ln cap="flat" cmpd="sng" w="9525">
            <a:solidFill>
              <a:schemeClr val="lt1"/>
            </a:solidFill>
            <a:prstDash val="solid"/>
            <a:round/>
            <a:headEnd len="sm" w="sm" type="none"/>
            <a:tailEnd len="sm" w="sm" type="none"/>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21"/>
          <p:cNvSpPr txBox="1"/>
          <p:nvPr>
            <p:ph idx="4294967295" type="body"/>
          </p:nvPr>
        </p:nvSpPr>
        <p:spPr>
          <a:xfrm>
            <a:off x="7111512" y="2336550"/>
            <a:ext cx="1315500" cy="4704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800"/>
              <a:buNone/>
            </a:pPr>
            <a:r>
              <a:rPr lang="en">
                <a:solidFill>
                  <a:schemeClr val="lt1"/>
                </a:solidFill>
              </a:rPr>
              <a:t>Step 5</a:t>
            </a:r>
            <a:endParaRPr>
              <a:solidFill>
                <a:schemeClr val="lt1"/>
              </a:solidFill>
            </a:endParaRPr>
          </a:p>
        </p:txBody>
      </p:sp>
      <p:grpSp>
        <p:nvGrpSpPr>
          <p:cNvPr id="157" name="Google Shape;157;p21"/>
          <p:cNvGrpSpPr/>
          <p:nvPr/>
        </p:nvGrpSpPr>
        <p:grpSpPr>
          <a:xfrm>
            <a:off x="7669807" y="1610215"/>
            <a:ext cx="198900" cy="593656"/>
            <a:chOff x="3918084" y="1610215"/>
            <a:chExt cx="198900" cy="593656"/>
          </a:xfrm>
        </p:grpSpPr>
        <p:cxnSp>
          <p:nvCxnSpPr>
            <p:cNvPr id="158" name="Google Shape;158;p21"/>
            <p:cNvCxnSpPr/>
            <p:nvPr/>
          </p:nvCxnSpPr>
          <p:spPr>
            <a:xfrm>
              <a:off x="4017546" y="1649171"/>
              <a:ext cx="0" cy="554700"/>
            </a:xfrm>
            <a:prstGeom prst="straightConnector1">
              <a:avLst/>
            </a:prstGeom>
            <a:noFill/>
            <a:ln cap="flat" cmpd="sng" w="9525">
              <a:solidFill>
                <a:schemeClr val="dk2"/>
              </a:solidFill>
              <a:prstDash val="solid"/>
              <a:round/>
              <a:headEnd len="sm" w="sm" type="none"/>
              <a:tailEnd len="sm" w="sm" type="none"/>
            </a:ln>
          </p:spPr>
        </p:cxnSp>
        <p:sp>
          <p:nvSpPr>
            <p:cNvPr id="159" name="Google Shape;159;p21"/>
            <p:cNvSpPr/>
            <p:nvPr/>
          </p:nvSpPr>
          <p:spPr>
            <a:xfrm>
              <a:off x="3918084" y="1610215"/>
              <a:ext cx="198900" cy="1989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0" name="Google Shape;160;p21"/>
          <p:cNvSpPr txBox="1"/>
          <p:nvPr>
            <p:ph idx="4294967295" type="body"/>
          </p:nvPr>
        </p:nvSpPr>
        <p:spPr>
          <a:xfrm>
            <a:off x="6648550" y="374700"/>
            <a:ext cx="2280300" cy="906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en" sz="1600"/>
              <a:t>5. </a:t>
            </a:r>
            <a:r>
              <a:rPr b="1" lang="en" sz="1600"/>
              <a:t>Supplements </a:t>
            </a:r>
            <a:endParaRPr b="1" sz="1600"/>
          </a:p>
          <a:p>
            <a:pPr indent="-304800" lvl="0" marL="457200" rtl="0" algn="l">
              <a:lnSpc>
                <a:spcPct val="115000"/>
              </a:lnSpc>
              <a:spcBef>
                <a:spcPts val="0"/>
              </a:spcBef>
              <a:spcAft>
                <a:spcPts val="0"/>
              </a:spcAft>
              <a:buSzPts val="1200"/>
              <a:buChar char="-"/>
            </a:pPr>
            <a:r>
              <a:rPr b="1" lang="en" sz="1200"/>
              <a:t>6 Categories</a:t>
            </a:r>
            <a:endParaRPr b="1" sz="1200"/>
          </a:p>
        </p:txBody>
      </p:sp>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